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69" r:id="rId1"/>
  </p:sldMasterIdLst>
  <p:notesMasterIdLst>
    <p:notesMasterId r:id="rId31"/>
  </p:notesMasterIdLst>
  <p:sldIdLst>
    <p:sldId id="370" r:id="rId2"/>
    <p:sldId id="396" r:id="rId3"/>
    <p:sldId id="397" r:id="rId4"/>
    <p:sldId id="380" r:id="rId5"/>
    <p:sldId id="376" r:id="rId6"/>
    <p:sldId id="377" r:id="rId7"/>
    <p:sldId id="378" r:id="rId8"/>
    <p:sldId id="392" r:id="rId9"/>
    <p:sldId id="393" r:id="rId10"/>
    <p:sldId id="404" r:id="rId11"/>
    <p:sldId id="394" r:id="rId12"/>
    <p:sldId id="381" r:id="rId13"/>
    <p:sldId id="398" r:id="rId14"/>
    <p:sldId id="399" r:id="rId15"/>
    <p:sldId id="400" r:id="rId16"/>
    <p:sldId id="401" r:id="rId17"/>
    <p:sldId id="402" r:id="rId18"/>
    <p:sldId id="403" r:id="rId19"/>
    <p:sldId id="382" r:id="rId20"/>
    <p:sldId id="366" r:id="rId21"/>
    <p:sldId id="367" r:id="rId22"/>
    <p:sldId id="383" r:id="rId23"/>
    <p:sldId id="390" r:id="rId24"/>
    <p:sldId id="391" r:id="rId25"/>
    <p:sldId id="379" r:id="rId26"/>
    <p:sldId id="385" r:id="rId27"/>
    <p:sldId id="371" r:id="rId28"/>
    <p:sldId id="388" r:id="rId29"/>
    <p:sldId id="387" r:id="rId30"/>
  </p:sldIdLst>
  <p:sldSz cx="9906000" cy="6858000" type="A4"/>
  <p:notesSz cx="6807200" cy="9939338"/>
  <p:custDataLst>
    <p:tags r:id="rId32"/>
  </p:custDataLst>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269" userDrawn="1">
          <p15:clr>
            <a:srgbClr val="A4A3A4"/>
          </p15:clr>
        </p15:guide>
        <p15:guide id="2" orient="horz" pos="142" userDrawn="1">
          <p15:clr>
            <a:srgbClr val="A4A3A4"/>
          </p15:clr>
        </p15:guide>
        <p15:guide id="3" pos="852" userDrawn="1">
          <p15:clr>
            <a:srgbClr val="A4A3A4"/>
          </p15:clr>
        </p15:guide>
        <p15:guide id="4" pos="126">
          <p15:clr>
            <a:srgbClr val="A4A3A4"/>
          </p15:clr>
        </p15:guide>
        <p15:guide id="5" pos="6068" userDrawn="1">
          <p15:clr>
            <a:srgbClr val="A4A3A4"/>
          </p15:clr>
        </p15:guide>
        <p15:guide id="6" pos="3097" userDrawn="1">
          <p15:clr>
            <a:srgbClr val="A4A3A4"/>
          </p15:clr>
        </p15:guide>
        <p15:guide id="7" pos="5456" userDrawn="1">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E211880B-4D46-5E5E-248D-7C2862D4A7AE}" name="経産省　西村" initials="N" userId="経産省　西村" providerId="None"/>
  <p188:author id="{75B5EA9A-C233-E3D5-B9BD-6B15489D3EEB}" name="中間 康介" initials="中間" userId="586749ee9795a5ff" providerId="Windows Live"/>
  <p188:author id="{BBB842A5-1FB0-2167-4C47-C217B3B5581A}" name="Windows ユーザー" initials="W" userId="Windows ユーザー" providerId="None"/>
</p188:authorLst>
</file>

<file path=ppt/commentAuthors.xml><?xml version="1.0" encoding="utf-8"?>
<p:cmAuthorLst xmlns:a="http://schemas.openxmlformats.org/drawingml/2006/main" xmlns:r="http://schemas.openxmlformats.org/officeDocument/2006/relationships" xmlns:p="http://schemas.openxmlformats.org/presentationml/2006/main">
  <p:cmAuthor id="0" name="METI" initials="M" lastIdx="15"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A2BBDC"/>
    <a:srgbClr val="CADDEB"/>
    <a:srgbClr val="FFFFCC"/>
    <a:srgbClr val="FFFFFF"/>
    <a:srgbClr val="3D8080"/>
    <a:srgbClr val="636363"/>
    <a:srgbClr val="FF99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950" autoAdjust="0"/>
    <p:restoredTop sz="94694"/>
  </p:normalViewPr>
  <p:slideViewPr>
    <p:cSldViewPr snapToGrid="0" showGuides="1">
      <p:cViewPr varScale="1">
        <p:scale>
          <a:sx n="120" d="100"/>
          <a:sy n="120" d="100"/>
        </p:scale>
        <p:origin x="1074" y="96"/>
      </p:cViewPr>
      <p:guideLst>
        <p:guide orient="horz" pos="4269"/>
        <p:guide orient="horz" pos="142"/>
        <p:guide pos="852"/>
        <p:guide pos="126"/>
        <p:guide pos="6068"/>
        <p:guide pos="3097"/>
        <p:guide pos="5456"/>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commentAuthors" Target="commentAuthors.xml"/><Relationship Id="rId38" Type="http://schemas.microsoft.com/office/2018/10/relationships/authors" Targe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gs" Target="tags/tag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2" y="2"/>
            <a:ext cx="2950529" cy="497524"/>
          </a:xfrm>
          <a:prstGeom prst="rect">
            <a:avLst/>
          </a:prstGeom>
        </p:spPr>
        <p:txBody>
          <a:bodyPr vert="horz" lIns="91546" tIns="45772" rIns="91546" bIns="45772" rtlCol="0"/>
          <a:lstStyle>
            <a:lvl1pPr algn="l">
              <a:defRPr sz="1200"/>
            </a:lvl1pPr>
          </a:lstStyle>
          <a:p>
            <a:endParaRPr kumimoji="1" lang="ja-JP" altLang="en-US"/>
          </a:p>
        </p:txBody>
      </p:sp>
      <p:sp>
        <p:nvSpPr>
          <p:cNvPr id="3" name="日付プレースホルダ 2"/>
          <p:cNvSpPr>
            <a:spLocks noGrp="1"/>
          </p:cNvSpPr>
          <p:nvPr>
            <p:ph type="dt" idx="1"/>
          </p:nvPr>
        </p:nvSpPr>
        <p:spPr>
          <a:xfrm>
            <a:off x="3855084" y="2"/>
            <a:ext cx="2950529" cy="497524"/>
          </a:xfrm>
          <a:prstGeom prst="rect">
            <a:avLst/>
          </a:prstGeom>
        </p:spPr>
        <p:txBody>
          <a:bodyPr vert="horz" lIns="91546" tIns="45772" rIns="91546" bIns="45772" rtlCol="0"/>
          <a:lstStyle>
            <a:lvl1pPr algn="r">
              <a:defRPr sz="1200"/>
            </a:lvl1pPr>
          </a:lstStyle>
          <a:p>
            <a:fld id="{6F0D6084-7E8B-4A36-97F0-DEDFB028508E}" type="datetimeFigureOut">
              <a:rPr kumimoji="1" lang="ja-JP" altLang="en-US" smtClean="0"/>
              <a:pPr/>
              <a:t>2024/4/4</a:t>
            </a:fld>
            <a:endParaRPr kumimoji="1" lang="ja-JP" altLang="en-US"/>
          </a:p>
        </p:txBody>
      </p:sp>
      <p:sp>
        <p:nvSpPr>
          <p:cNvPr id="4" name="スライド イメージ プレースホルダ 3"/>
          <p:cNvSpPr>
            <a:spLocks noGrp="1" noRot="1" noChangeAspect="1"/>
          </p:cNvSpPr>
          <p:nvPr>
            <p:ph type="sldImg" idx="2"/>
          </p:nvPr>
        </p:nvSpPr>
        <p:spPr>
          <a:xfrm>
            <a:off x="711200" y="746125"/>
            <a:ext cx="5384800" cy="3727450"/>
          </a:xfrm>
          <a:prstGeom prst="rect">
            <a:avLst/>
          </a:prstGeom>
          <a:noFill/>
          <a:ln w="12700">
            <a:solidFill>
              <a:prstClr val="black"/>
            </a:solidFill>
          </a:ln>
        </p:spPr>
        <p:txBody>
          <a:bodyPr vert="horz" lIns="91546" tIns="45772" rIns="91546" bIns="45772" rtlCol="0" anchor="ctr"/>
          <a:lstStyle/>
          <a:p>
            <a:endParaRPr lang="ja-JP" altLang="en-US"/>
          </a:p>
        </p:txBody>
      </p:sp>
      <p:sp>
        <p:nvSpPr>
          <p:cNvPr id="5" name="ノート プレースホルダ 4"/>
          <p:cNvSpPr>
            <a:spLocks noGrp="1"/>
          </p:cNvSpPr>
          <p:nvPr>
            <p:ph type="body" sz="quarter" idx="3"/>
          </p:nvPr>
        </p:nvSpPr>
        <p:spPr>
          <a:xfrm>
            <a:off x="680404" y="4720908"/>
            <a:ext cx="5446396" cy="4472940"/>
          </a:xfrm>
          <a:prstGeom prst="rect">
            <a:avLst/>
          </a:prstGeom>
        </p:spPr>
        <p:txBody>
          <a:bodyPr vert="horz" lIns="91546" tIns="45772" rIns="91546" bIns="45772"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 5"/>
          <p:cNvSpPr>
            <a:spLocks noGrp="1"/>
          </p:cNvSpPr>
          <p:nvPr>
            <p:ph type="ftr" sz="quarter" idx="4"/>
          </p:nvPr>
        </p:nvSpPr>
        <p:spPr>
          <a:xfrm>
            <a:off x="2" y="9440226"/>
            <a:ext cx="2950529" cy="497523"/>
          </a:xfrm>
          <a:prstGeom prst="rect">
            <a:avLst/>
          </a:prstGeom>
        </p:spPr>
        <p:txBody>
          <a:bodyPr vert="horz" lIns="91546" tIns="45772" rIns="91546" bIns="45772" rtlCol="0" anchor="b"/>
          <a:lstStyle>
            <a:lvl1pPr algn="l">
              <a:defRPr sz="1200"/>
            </a:lvl1pPr>
          </a:lstStyle>
          <a:p>
            <a:endParaRPr kumimoji="1" lang="ja-JP" altLang="en-US"/>
          </a:p>
        </p:txBody>
      </p:sp>
      <p:sp>
        <p:nvSpPr>
          <p:cNvPr id="7" name="スライド番号プレースホルダ 6"/>
          <p:cNvSpPr>
            <a:spLocks noGrp="1"/>
          </p:cNvSpPr>
          <p:nvPr>
            <p:ph type="sldNum" sz="quarter" idx="5"/>
          </p:nvPr>
        </p:nvSpPr>
        <p:spPr>
          <a:xfrm>
            <a:off x="3855084" y="9440226"/>
            <a:ext cx="2950529" cy="497523"/>
          </a:xfrm>
          <a:prstGeom prst="rect">
            <a:avLst/>
          </a:prstGeom>
        </p:spPr>
        <p:txBody>
          <a:bodyPr vert="horz" lIns="91546" tIns="45772" rIns="91546" bIns="45772" rtlCol="0" anchor="b"/>
          <a:lstStyle>
            <a:lvl1pPr algn="r">
              <a:defRPr sz="1200"/>
            </a:lvl1pPr>
          </a:lstStyle>
          <a:p>
            <a:fld id="{27D7EE6A-0797-491E-97CB-8F6F4017E7EC}" type="slidenum">
              <a:rPr kumimoji="1" lang="ja-JP" altLang="en-US" smtClean="0"/>
              <a:pPr/>
              <a:t>‹#›</a:t>
            </a:fld>
            <a:endParaRPr kumimoji="1" lang="ja-JP" altLang="en-US"/>
          </a:p>
        </p:txBody>
      </p:sp>
    </p:spTree>
    <p:extLst>
      <p:ext uri="{BB962C8B-B14F-4D97-AF65-F5344CB8AC3E}">
        <p14:creationId xmlns:p14="http://schemas.microsoft.com/office/powerpoint/2010/main" val="85456592"/>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p:cSld name="ユーザー設定レイアウト">
    <p:spTree>
      <p:nvGrpSpPr>
        <p:cNvPr id="1" name=""/>
        <p:cNvGrpSpPr/>
        <p:nvPr/>
      </p:nvGrpSpPr>
      <p:grpSpPr>
        <a:xfrm>
          <a:off x="0" y="0"/>
          <a:ext cx="0" cy="0"/>
          <a:chOff x="0" y="0"/>
          <a:chExt cx="0" cy="0"/>
        </a:xfrm>
      </p:grpSpPr>
    </p:spTree>
    <p:extLst>
      <p:ext uri="{BB962C8B-B14F-4D97-AF65-F5344CB8AC3E}">
        <p14:creationId xmlns:p14="http://schemas.microsoft.com/office/powerpoint/2010/main" val="20920557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p:cSld name="標準（スペース大）">
    <p:spTree>
      <p:nvGrpSpPr>
        <p:cNvPr id="1" name=""/>
        <p:cNvGrpSpPr/>
        <p:nvPr/>
      </p:nvGrpSpPr>
      <p:grpSpPr>
        <a:xfrm>
          <a:off x="0" y="0"/>
          <a:ext cx="0" cy="0"/>
          <a:chOff x="0" y="0"/>
          <a:chExt cx="0" cy="0"/>
        </a:xfrm>
      </p:grpSpPr>
      <p:sp>
        <p:nvSpPr>
          <p:cNvPr id="4" name="Line 26"/>
          <p:cNvSpPr>
            <a:spLocks noChangeShapeType="1"/>
          </p:cNvSpPr>
          <p:nvPr/>
        </p:nvSpPr>
        <p:spPr bwMode="auto">
          <a:xfrm>
            <a:off x="200471" y="980728"/>
            <a:ext cx="9505503" cy="0"/>
          </a:xfrm>
          <a:prstGeom prst="line">
            <a:avLst/>
          </a:prstGeom>
          <a:noFill/>
          <a:ln w="3175">
            <a:solidFill>
              <a:srgbClr val="636363"/>
            </a:solidFill>
            <a:prstDash val="solid"/>
            <a:round/>
            <a:headEnd/>
            <a:tailEnd/>
          </a:ln>
          <a:effectLst/>
        </p:spPr>
        <p:txBody>
          <a:bodyPr/>
          <a:lstStyle/>
          <a:p>
            <a:pPr>
              <a:defRPr/>
            </a:pPr>
            <a:endParaRPr lang="ja-JP" altLang="en-US" b="1">
              <a:solidFill>
                <a:prstClr val="black"/>
              </a:solidFill>
              <a:latin typeface="+mj-ea"/>
              <a:ea typeface="+mj-ea"/>
            </a:endParaRPr>
          </a:p>
        </p:txBody>
      </p:sp>
      <p:sp>
        <p:nvSpPr>
          <p:cNvPr id="9" name="テキスト ボックス 8"/>
          <p:cNvSpPr txBox="1"/>
          <p:nvPr/>
        </p:nvSpPr>
        <p:spPr>
          <a:xfrm>
            <a:off x="8913440" y="6581001"/>
            <a:ext cx="720080" cy="276999"/>
          </a:xfrm>
          <a:prstGeom prst="rect">
            <a:avLst/>
          </a:prstGeom>
          <a:noFill/>
        </p:spPr>
        <p:txBody>
          <a:bodyPr wrap="square" lIns="0" rIns="0" rtlCol="0">
            <a:spAutoFit/>
          </a:bodyPr>
          <a:lstStyle/>
          <a:p>
            <a:pPr algn="r"/>
            <a:fld id="{6DD9FF53-5E75-4890-BA22-699EFFF134BB}" type="slidenum">
              <a:rPr lang="ja-JP" altLang="en-US" sz="1200">
                <a:solidFill>
                  <a:prstClr val="black"/>
                </a:solidFill>
              </a:rPr>
              <a:pPr algn="r"/>
              <a:t>‹#›</a:t>
            </a:fld>
            <a:endParaRPr lang="ja-JP" altLang="en-US" sz="1200">
              <a:solidFill>
                <a:prstClr val="black"/>
              </a:solidFill>
            </a:endParaRPr>
          </a:p>
        </p:txBody>
      </p:sp>
      <p:sp>
        <p:nvSpPr>
          <p:cNvPr id="21" name="テキスト プレースホルダ 20"/>
          <p:cNvSpPr>
            <a:spLocks noGrp="1"/>
          </p:cNvSpPr>
          <p:nvPr>
            <p:ph type="body" sz="quarter" idx="14" hasCustomPrompt="1"/>
          </p:nvPr>
        </p:nvSpPr>
        <p:spPr>
          <a:xfrm>
            <a:off x="199710" y="1124744"/>
            <a:ext cx="9505950" cy="1495794"/>
          </a:xfrm>
          <a:prstGeom prst="rect">
            <a:avLst/>
          </a:prstGeom>
        </p:spPr>
        <p:txBody>
          <a:bodyPr>
            <a:spAutoFit/>
          </a:bodyPr>
          <a:lstStyle>
            <a:lvl1pPr>
              <a:defRPr sz="1600">
                <a:latin typeface="+mn-ea"/>
                <a:ea typeface="+mn-ea"/>
              </a:defRPr>
            </a:lvl1pPr>
            <a:lvl2pPr>
              <a:defRPr sz="1400">
                <a:latin typeface="+mn-ea"/>
                <a:ea typeface="+mn-ea"/>
              </a:defRPr>
            </a:lvl2pPr>
            <a:lvl3pPr>
              <a:defRPr sz="1400">
                <a:latin typeface="+mn-ea"/>
                <a:ea typeface="+mn-ea"/>
              </a:defRPr>
            </a:lvl3pPr>
            <a:lvl4pPr>
              <a:defRPr sz="1200">
                <a:latin typeface="+mn-ea"/>
                <a:ea typeface="+mn-ea"/>
              </a:defRPr>
            </a:lvl4pPr>
            <a:lvl5pPr>
              <a:defRPr sz="1200">
                <a:latin typeface="+mn-ea"/>
                <a:ea typeface="+mn-ea"/>
              </a:defRPr>
            </a:lvl5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endParaRPr kumimoji="1" lang="en-US" altLang="ja-JP"/>
          </a:p>
          <a:p>
            <a:pPr lvl="4"/>
            <a:endParaRPr kumimoji="1" lang="ja-JP" altLang="en-US"/>
          </a:p>
        </p:txBody>
      </p:sp>
      <p:sp>
        <p:nvSpPr>
          <p:cNvPr id="11" name="タイトル 7"/>
          <p:cNvSpPr>
            <a:spLocks noGrp="1"/>
          </p:cNvSpPr>
          <p:nvPr>
            <p:ph type="title"/>
          </p:nvPr>
        </p:nvSpPr>
        <p:spPr>
          <a:xfrm>
            <a:off x="200853" y="153112"/>
            <a:ext cx="9505055" cy="360050"/>
          </a:xfrm>
          <a:prstGeom prst="rect">
            <a:avLst/>
          </a:prstGeom>
        </p:spPr>
        <p:txBody>
          <a:bodyPr>
            <a:normAutofit/>
          </a:bodyPr>
          <a:lstStyle>
            <a:lvl1pPr>
              <a:defRPr sz="1400" b="1">
                <a:latin typeface="+mj-ea"/>
                <a:ea typeface="+mj-ea"/>
              </a:defRPr>
            </a:lvl1pPr>
          </a:lstStyle>
          <a:p>
            <a:r>
              <a:rPr kumimoji="1" lang="ja-JP" altLang="en-US"/>
              <a:t>マスター タイトルの書式設定</a:t>
            </a:r>
          </a:p>
        </p:txBody>
      </p:sp>
      <p:sp>
        <p:nvSpPr>
          <p:cNvPr id="12" name="テキスト プレースホルダー 12"/>
          <p:cNvSpPr>
            <a:spLocks noGrp="1"/>
          </p:cNvSpPr>
          <p:nvPr>
            <p:ph type="body" sz="quarter" idx="15"/>
          </p:nvPr>
        </p:nvSpPr>
        <p:spPr>
          <a:xfrm>
            <a:off x="200025" y="544614"/>
            <a:ext cx="9505950" cy="400110"/>
          </a:xfrm>
          <a:prstGeom prst="rect">
            <a:avLst/>
          </a:prstGeom>
        </p:spPr>
        <p:txBody>
          <a:bodyPr anchor="b" anchorCtr="0"/>
          <a:lstStyle>
            <a:lvl1pPr marL="0" indent="0">
              <a:spcBef>
                <a:spcPts val="0"/>
              </a:spcBef>
              <a:buNone/>
              <a:defRPr sz="2000" b="1">
                <a:latin typeface="+mj-ea"/>
                <a:ea typeface="+mj-ea"/>
              </a:defRPr>
            </a:lvl1pPr>
            <a:lvl2pPr marL="377825" indent="0">
              <a:spcBef>
                <a:spcPts val="0"/>
              </a:spcBef>
              <a:buNone/>
              <a:defRPr sz="2000">
                <a:latin typeface="HGP創英角ｺﾞｼｯｸUB" panose="020B0900000000000000" pitchFamily="50" charset="-128"/>
                <a:ea typeface="HGP創英角ｺﾞｼｯｸUB" panose="020B0900000000000000" pitchFamily="50" charset="-128"/>
              </a:defRPr>
            </a:lvl2pPr>
            <a:lvl3pPr marL="755650" indent="0">
              <a:spcBef>
                <a:spcPts val="0"/>
              </a:spcBef>
              <a:buNone/>
              <a:defRPr sz="2000">
                <a:latin typeface="HGP創英角ｺﾞｼｯｸUB" panose="020B0900000000000000" pitchFamily="50" charset="-128"/>
                <a:ea typeface="HGP創英角ｺﾞｼｯｸUB" panose="020B0900000000000000" pitchFamily="50" charset="-128"/>
              </a:defRPr>
            </a:lvl3pPr>
            <a:lvl4pPr marL="1143000" indent="0">
              <a:spcBef>
                <a:spcPts val="0"/>
              </a:spcBef>
              <a:buNone/>
              <a:defRPr sz="2000">
                <a:latin typeface="HGP創英角ｺﾞｼｯｸUB" panose="020B0900000000000000" pitchFamily="50" charset="-128"/>
                <a:ea typeface="HGP創英角ｺﾞｼｯｸUB" panose="020B0900000000000000" pitchFamily="50" charset="-128"/>
              </a:defRPr>
            </a:lvl4pPr>
            <a:lvl5pPr marL="1525587" indent="0">
              <a:spcBef>
                <a:spcPts val="0"/>
              </a:spcBef>
              <a:buNone/>
              <a:defRPr sz="2000">
                <a:latin typeface="HGP創英角ｺﾞｼｯｸUB" panose="020B0900000000000000" pitchFamily="50" charset="-128"/>
                <a:ea typeface="HGP創英角ｺﾞｼｯｸUB" panose="020B0900000000000000" pitchFamily="50" charset="-128"/>
              </a:defRPr>
            </a:lvl5pPr>
          </a:lstStyle>
          <a:p>
            <a:pPr lvl="0"/>
            <a:r>
              <a:rPr kumimoji="1" lang="ja-JP" altLang="en-US"/>
              <a:t>マスター テキストの書式設定</a:t>
            </a:r>
          </a:p>
        </p:txBody>
      </p:sp>
      <p:sp>
        <p:nvSpPr>
          <p:cNvPr id="7" name="Line 26">
            <a:extLst>
              <a:ext uri="{FF2B5EF4-FFF2-40B4-BE49-F238E27FC236}">
                <a16:creationId xmlns:a16="http://schemas.microsoft.com/office/drawing/2014/main" id="{ACD72686-65EA-2AFA-C212-14CC17236DB5}"/>
              </a:ext>
            </a:extLst>
          </p:cNvPr>
          <p:cNvSpPr>
            <a:spLocks noChangeShapeType="1"/>
          </p:cNvSpPr>
          <p:nvPr userDrawn="1"/>
        </p:nvSpPr>
        <p:spPr bwMode="auto">
          <a:xfrm>
            <a:off x="200471" y="980728"/>
            <a:ext cx="9505503" cy="0"/>
          </a:xfrm>
          <a:prstGeom prst="line">
            <a:avLst/>
          </a:prstGeom>
          <a:noFill/>
          <a:ln w="3175">
            <a:solidFill>
              <a:srgbClr val="636363"/>
            </a:solidFill>
            <a:prstDash val="solid"/>
            <a:round/>
            <a:headEnd/>
            <a:tailEnd/>
          </a:ln>
          <a:effectLst/>
        </p:spPr>
        <p:txBody>
          <a:bodyPr/>
          <a:lstStyle/>
          <a:p>
            <a:pPr>
              <a:defRPr/>
            </a:pPr>
            <a:endParaRPr lang="ja-JP" altLang="en-US" b="1">
              <a:solidFill>
                <a:prstClr val="black"/>
              </a:solidFill>
              <a:latin typeface="+mj-ea"/>
              <a:ea typeface="+mj-ea"/>
            </a:endParaRPr>
          </a:p>
        </p:txBody>
      </p:sp>
      <p:sp>
        <p:nvSpPr>
          <p:cNvPr id="8" name="テキスト ボックス 7">
            <a:extLst>
              <a:ext uri="{FF2B5EF4-FFF2-40B4-BE49-F238E27FC236}">
                <a16:creationId xmlns:a16="http://schemas.microsoft.com/office/drawing/2014/main" id="{1DE250ED-2F33-F860-38EC-42C2BD3706D4}"/>
              </a:ext>
            </a:extLst>
          </p:cNvPr>
          <p:cNvSpPr txBox="1"/>
          <p:nvPr userDrawn="1"/>
        </p:nvSpPr>
        <p:spPr>
          <a:xfrm>
            <a:off x="8913440" y="6581001"/>
            <a:ext cx="720080" cy="276999"/>
          </a:xfrm>
          <a:prstGeom prst="rect">
            <a:avLst/>
          </a:prstGeom>
          <a:noFill/>
        </p:spPr>
        <p:txBody>
          <a:bodyPr wrap="square" lIns="0" rIns="0" rtlCol="0">
            <a:spAutoFit/>
          </a:bodyPr>
          <a:lstStyle/>
          <a:p>
            <a:pPr algn="r"/>
            <a:fld id="{6DD9FF53-5E75-4890-BA22-699EFFF134BB}" type="slidenum">
              <a:rPr lang="ja-JP" altLang="en-US" sz="1200">
                <a:solidFill>
                  <a:prstClr val="black"/>
                </a:solidFill>
              </a:rPr>
              <a:pPr algn="r"/>
              <a:t>‹#›</a:t>
            </a:fld>
            <a:endParaRPr lang="ja-JP" altLang="en-US" sz="1200">
              <a:solidFill>
                <a:prstClr val="black"/>
              </a:solidFill>
            </a:endParaRPr>
          </a:p>
        </p:txBody>
      </p:sp>
    </p:spTree>
    <p:extLst>
      <p:ext uri="{BB962C8B-B14F-4D97-AF65-F5344CB8AC3E}">
        <p14:creationId xmlns:p14="http://schemas.microsoft.com/office/powerpoint/2010/main" val="1506582635"/>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5" name="テキスト ボックス 14"/>
          <p:cNvSpPr txBox="1"/>
          <p:nvPr/>
        </p:nvSpPr>
        <p:spPr>
          <a:xfrm>
            <a:off x="8913440" y="6581001"/>
            <a:ext cx="720080" cy="276999"/>
          </a:xfrm>
          <a:prstGeom prst="rect">
            <a:avLst/>
          </a:prstGeom>
          <a:noFill/>
        </p:spPr>
        <p:txBody>
          <a:bodyPr wrap="square" lIns="0" rIns="0" rtlCol="0">
            <a:spAutoFit/>
          </a:bodyPr>
          <a:lstStyle/>
          <a:p>
            <a:pPr algn="r"/>
            <a:fld id="{6DD9FF53-5E75-4890-BA22-699EFFF134BB}" type="slidenum">
              <a:rPr lang="ja-JP" altLang="en-US" sz="1200">
                <a:solidFill>
                  <a:prstClr val="black"/>
                </a:solidFill>
              </a:rPr>
              <a:pPr algn="r"/>
              <a:t>‹#›</a:t>
            </a:fld>
            <a:endParaRPr lang="ja-JP" altLang="en-US" sz="1200">
              <a:solidFill>
                <a:prstClr val="black"/>
              </a:solidFill>
            </a:endParaRPr>
          </a:p>
        </p:txBody>
      </p:sp>
    </p:spTree>
    <p:extLst>
      <p:ext uri="{BB962C8B-B14F-4D97-AF65-F5344CB8AC3E}">
        <p14:creationId xmlns:p14="http://schemas.microsoft.com/office/powerpoint/2010/main" val="2862767325"/>
      </p:ext>
    </p:extLst>
  </p:cSld>
  <p:clrMap bg1="lt1" tx1="dk1" bg2="lt2" tx2="dk2" accent1="accent1" accent2="accent2" accent3="accent3" accent4="accent4" accent5="accent5" accent6="accent6" hlink="hlink" folHlink="folHlink"/>
  <p:sldLayoutIdLst>
    <p:sldLayoutId id="2147483670" r:id="rId1"/>
    <p:sldLayoutId id="2147483671" r:id="rId2"/>
  </p:sldLayoutIdLst>
  <p:hf hdr="0" dt="0"/>
  <p:txStyles>
    <p:titleStyle>
      <a:lvl1pPr marL="0" marR="0" indent="0" algn="l" defTabSz="914400" rtl="0" eaLnBrk="1" fontAlgn="auto" latinLnBrk="0" hangingPunct="1">
        <a:lnSpc>
          <a:spcPct val="100000"/>
        </a:lnSpc>
        <a:spcBef>
          <a:spcPct val="0"/>
        </a:spcBef>
        <a:spcAft>
          <a:spcPts val="0"/>
        </a:spcAft>
        <a:buClrTx/>
        <a:buSzTx/>
        <a:buFontTx/>
        <a:buNone/>
        <a:tabLst/>
        <a:defRPr kumimoji="1" sz="2000" b="1" kern="1200">
          <a:solidFill>
            <a:schemeClr val="tx1"/>
          </a:solidFill>
          <a:latin typeface="+mj-ea"/>
          <a:ea typeface="+mj-ea"/>
          <a:cs typeface="+mj-cs"/>
        </a:defRPr>
      </a:lvl1pPr>
    </p:titleStyle>
    <p:bodyStyle>
      <a:lvl1pPr marL="187325" marR="0" indent="-187325" algn="l" defTabSz="863600" rtl="0" eaLnBrk="1" fontAlgn="base" latinLnBrk="0" hangingPunct="1">
        <a:lnSpc>
          <a:spcPct val="100000"/>
        </a:lnSpc>
        <a:spcBef>
          <a:spcPct val="30000"/>
        </a:spcBef>
        <a:spcAft>
          <a:spcPct val="0"/>
        </a:spcAft>
        <a:buClr>
          <a:schemeClr val="bg1">
            <a:lumMod val="75000"/>
          </a:schemeClr>
        </a:buClr>
        <a:buSzTx/>
        <a:buFont typeface="Wingdings" pitchFamily="2" charset="2"/>
        <a:buChar char="n"/>
        <a:tabLst/>
        <a:defRPr kumimoji="1" sz="1600" kern="1200">
          <a:solidFill>
            <a:schemeClr val="tx1"/>
          </a:solidFill>
          <a:latin typeface="+mn-ea"/>
          <a:ea typeface="+mn-ea"/>
          <a:cs typeface="+mn-cs"/>
        </a:defRPr>
      </a:lvl1pPr>
      <a:lvl2pPr marL="565150" marR="0" indent="-187325" algn="l" defTabSz="863600" rtl="0" eaLnBrk="1" fontAlgn="base" latinLnBrk="0" hangingPunct="1">
        <a:lnSpc>
          <a:spcPct val="100000"/>
        </a:lnSpc>
        <a:spcBef>
          <a:spcPct val="30000"/>
        </a:spcBef>
        <a:spcAft>
          <a:spcPct val="0"/>
        </a:spcAft>
        <a:buClr>
          <a:schemeClr val="bg1">
            <a:lumMod val="75000"/>
          </a:schemeClr>
        </a:buClr>
        <a:buSzTx/>
        <a:buFont typeface="Wingdings" pitchFamily="2" charset="2"/>
        <a:buChar char="l"/>
        <a:tabLst/>
        <a:defRPr kumimoji="1" sz="1400" kern="1200">
          <a:solidFill>
            <a:schemeClr val="tx1"/>
          </a:solidFill>
          <a:latin typeface="+mn-ea"/>
          <a:ea typeface="+mn-ea"/>
          <a:cs typeface="+mn-cs"/>
        </a:defRPr>
      </a:lvl2pPr>
      <a:lvl3pPr marL="952500" marR="0" indent="-196850" algn="l" defTabSz="863600" rtl="0" eaLnBrk="1" fontAlgn="base" latinLnBrk="0" hangingPunct="1">
        <a:lnSpc>
          <a:spcPct val="100000"/>
        </a:lnSpc>
        <a:spcBef>
          <a:spcPct val="20000"/>
        </a:spcBef>
        <a:spcAft>
          <a:spcPct val="0"/>
        </a:spcAft>
        <a:buClr>
          <a:schemeClr val="bg1">
            <a:lumMod val="75000"/>
          </a:schemeClr>
        </a:buClr>
        <a:buSzTx/>
        <a:buFontTx/>
        <a:buChar char="▪"/>
        <a:tabLst/>
        <a:defRPr kumimoji="1" sz="1400" kern="1200">
          <a:solidFill>
            <a:schemeClr val="tx1"/>
          </a:solidFill>
          <a:latin typeface="+mn-ea"/>
          <a:ea typeface="+mn-ea"/>
          <a:cs typeface="+mn-cs"/>
        </a:defRPr>
      </a:lvl3pPr>
      <a:lvl4pPr marL="1335088" marR="0" indent="-192088" algn="l" defTabSz="863600" rtl="0" eaLnBrk="1" fontAlgn="base" latinLnBrk="0" hangingPunct="1">
        <a:lnSpc>
          <a:spcPct val="100000"/>
        </a:lnSpc>
        <a:spcBef>
          <a:spcPct val="15000"/>
        </a:spcBef>
        <a:spcAft>
          <a:spcPct val="0"/>
        </a:spcAft>
        <a:buClr>
          <a:schemeClr val="bg1">
            <a:lumMod val="75000"/>
          </a:schemeClr>
        </a:buClr>
        <a:buSzTx/>
        <a:buFontTx/>
        <a:buChar char="▪"/>
        <a:tabLst/>
        <a:defRPr kumimoji="1" sz="1200" kern="1200">
          <a:solidFill>
            <a:schemeClr val="tx1"/>
          </a:solidFill>
          <a:latin typeface="+mn-ea"/>
          <a:ea typeface="+mn-ea"/>
          <a:cs typeface="+mn-cs"/>
        </a:defRPr>
      </a:lvl4pPr>
      <a:lvl5pPr marL="1717675" marR="0" indent="-192088" algn="l" defTabSz="863600" rtl="0" eaLnBrk="1" fontAlgn="base" latinLnBrk="0" hangingPunct="1">
        <a:lnSpc>
          <a:spcPct val="100000"/>
        </a:lnSpc>
        <a:spcBef>
          <a:spcPct val="10000"/>
        </a:spcBef>
        <a:spcAft>
          <a:spcPct val="0"/>
        </a:spcAft>
        <a:buClr>
          <a:schemeClr val="bg1">
            <a:lumMod val="75000"/>
          </a:schemeClr>
        </a:buClr>
        <a:buSzTx/>
        <a:buFontTx/>
        <a:buChar char="▪"/>
        <a:tabLst/>
        <a:defRPr kumimoji="1" sz="1200" kern="1200">
          <a:solidFill>
            <a:schemeClr val="tx1"/>
          </a:solidFill>
          <a:latin typeface="+mn-ea"/>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a:extLst>
              <a:ext uri="{FF2B5EF4-FFF2-40B4-BE49-F238E27FC236}">
                <a16:creationId xmlns:a16="http://schemas.microsoft.com/office/drawing/2014/main" id="{8BE3628C-5EA3-3FD9-4229-F5CABE8DC001}"/>
              </a:ext>
            </a:extLst>
          </p:cNvPr>
          <p:cNvSpPr/>
          <p:nvPr/>
        </p:nvSpPr>
        <p:spPr>
          <a:xfrm>
            <a:off x="992560" y="1484784"/>
            <a:ext cx="7920880" cy="1872208"/>
          </a:xfrm>
          <a:prstGeom prst="rect">
            <a:avLst/>
          </a:prstGeom>
          <a:solidFill>
            <a:schemeClr val="accent3"/>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400" b="1">
                <a:solidFill>
                  <a:schemeClr val="tx1"/>
                </a:solidFill>
              </a:rPr>
              <a:t>令和</a:t>
            </a:r>
            <a:r>
              <a:rPr lang="en-US" altLang="ja-JP" sz="2400" b="1" dirty="0">
                <a:solidFill>
                  <a:schemeClr val="tx1"/>
                </a:solidFill>
              </a:rPr>
              <a:t>5</a:t>
            </a:r>
            <a:r>
              <a:rPr lang="ja-JP" altLang="en-US" sz="2400" b="1">
                <a:solidFill>
                  <a:schemeClr val="tx1"/>
                </a:solidFill>
              </a:rPr>
              <a:t>年度補正予算</a:t>
            </a:r>
            <a:endParaRPr lang="en-US" altLang="ja-JP" sz="2400" b="1" dirty="0">
              <a:solidFill>
                <a:schemeClr val="tx1"/>
              </a:solidFill>
            </a:endParaRPr>
          </a:p>
          <a:p>
            <a:pPr algn="ctr"/>
            <a:r>
              <a:rPr lang="ja-JP" altLang="en-US" sz="2400" b="1">
                <a:solidFill>
                  <a:schemeClr val="tx1"/>
                </a:solidFill>
              </a:rPr>
              <a:t>⾼等教育機関における共同講座創造⽀援事業費補助⾦</a:t>
            </a:r>
            <a:endParaRPr lang="en-US" altLang="ja-JP" sz="2400" b="1" dirty="0">
              <a:solidFill>
                <a:schemeClr val="tx1"/>
              </a:solidFill>
            </a:endParaRPr>
          </a:p>
          <a:p>
            <a:pPr algn="ctr"/>
            <a:endParaRPr kumimoji="1" lang="en-US" altLang="ja-JP" sz="2400" b="1" dirty="0">
              <a:solidFill>
                <a:schemeClr val="tx1"/>
              </a:solidFill>
              <a:latin typeface="+mn-ea"/>
              <a:cs typeface="Arial" panose="020B0604020202020204" pitchFamily="34" charset="0"/>
            </a:endParaRPr>
          </a:p>
          <a:p>
            <a:pPr algn="ctr"/>
            <a:r>
              <a:rPr kumimoji="1" lang="ja-JP" altLang="en-US" sz="2400" b="1">
                <a:solidFill>
                  <a:schemeClr val="tx1"/>
                </a:solidFill>
                <a:latin typeface="+mn-ea"/>
                <a:cs typeface="Arial" panose="020B0604020202020204" pitchFamily="34" charset="0"/>
              </a:rPr>
              <a:t>補助事業概要説明書</a:t>
            </a:r>
          </a:p>
        </p:txBody>
      </p:sp>
      <p:sp>
        <p:nvSpPr>
          <p:cNvPr id="3" name="テキスト ボックス 2">
            <a:extLst>
              <a:ext uri="{FF2B5EF4-FFF2-40B4-BE49-F238E27FC236}">
                <a16:creationId xmlns:a16="http://schemas.microsoft.com/office/drawing/2014/main" id="{7858FA62-85FA-0CBA-7BD2-DF294AA668C1}"/>
              </a:ext>
            </a:extLst>
          </p:cNvPr>
          <p:cNvSpPr txBox="1"/>
          <p:nvPr/>
        </p:nvSpPr>
        <p:spPr>
          <a:xfrm>
            <a:off x="997893" y="3789040"/>
            <a:ext cx="5009705" cy="1169551"/>
          </a:xfrm>
          <a:prstGeom prst="rect">
            <a:avLst/>
          </a:prstGeom>
          <a:noFill/>
        </p:spPr>
        <p:txBody>
          <a:bodyPr wrap="none" rtlCol="0">
            <a:spAutoFit/>
          </a:bodyPr>
          <a:lstStyle/>
          <a:p>
            <a:pPr algn="l" defTabSz="746125">
              <a:spcAft>
                <a:spcPts val="600"/>
              </a:spcAft>
            </a:pPr>
            <a:r>
              <a:rPr kumimoji="1" lang="ja-JP" altLang="en-US" sz="2000" b="1">
                <a:latin typeface="+mn-ea"/>
                <a:cs typeface="Arial" panose="020B0604020202020204" pitchFamily="34" charset="0"/>
              </a:rPr>
              <a:t>申請者</a:t>
            </a:r>
            <a:r>
              <a:rPr kumimoji="1" lang="en-US" altLang="ja-JP" sz="2000" b="1">
                <a:latin typeface="+mn-ea"/>
                <a:cs typeface="Arial" panose="020B0604020202020204" pitchFamily="34" charset="0"/>
              </a:rPr>
              <a:t>		</a:t>
            </a:r>
            <a:r>
              <a:rPr kumimoji="1" lang="ja-JP" altLang="en-US" sz="2000" b="1">
                <a:latin typeface="+mn-ea"/>
                <a:cs typeface="Arial" panose="020B0604020202020204" pitchFamily="34" charset="0"/>
              </a:rPr>
              <a:t>：</a:t>
            </a:r>
            <a:r>
              <a:rPr kumimoji="1" lang="ja-JP" altLang="en-US" sz="2000" b="1">
                <a:solidFill>
                  <a:schemeClr val="accent3"/>
                </a:solidFill>
                <a:latin typeface="+mn-ea"/>
                <a:cs typeface="Arial" panose="020B0604020202020204" pitchFamily="34" charset="0"/>
              </a:rPr>
              <a:t>●●●●株式会社</a:t>
            </a:r>
            <a:endParaRPr kumimoji="1" lang="en-US" altLang="ja-JP" sz="2000" b="1">
              <a:solidFill>
                <a:schemeClr val="accent3"/>
              </a:solidFill>
              <a:latin typeface="+mn-ea"/>
              <a:cs typeface="Arial" panose="020B0604020202020204" pitchFamily="34" charset="0"/>
            </a:endParaRPr>
          </a:p>
          <a:p>
            <a:pPr algn="l" defTabSz="746125">
              <a:spcAft>
                <a:spcPts val="600"/>
              </a:spcAft>
            </a:pPr>
            <a:r>
              <a:rPr kumimoji="1" lang="ja-JP" altLang="en-US" sz="2000" b="1">
                <a:latin typeface="+mn-ea"/>
                <a:cs typeface="Arial" panose="020B0604020202020204" pitchFamily="34" charset="0"/>
              </a:rPr>
              <a:t>連携高等教育機関</a:t>
            </a:r>
            <a:r>
              <a:rPr kumimoji="1" lang="en-US" altLang="ja-JP" sz="2000" b="1">
                <a:latin typeface="+mn-ea"/>
                <a:cs typeface="Arial" panose="020B0604020202020204" pitchFamily="34" charset="0"/>
              </a:rPr>
              <a:t>	</a:t>
            </a:r>
            <a:r>
              <a:rPr kumimoji="1" lang="ja-JP" altLang="en-US" sz="2000" b="1">
                <a:latin typeface="+mn-ea"/>
                <a:cs typeface="Arial" panose="020B0604020202020204" pitchFamily="34" charset="0"/>
              </a:rPr>
              <a:t>：</a:t>
            </a:r>
            <a:r>
              <a:rPr kumimoji="1" lang="ja-JP" altLang="en-US" sz="2000" b="1">
                <a:solidFill>
                  <a:schemeClr val="accent3"/>
                </a:solidFill>
                <a:latin typeface="+mn-ea"/>
                <a:cs typeface="Arial" panose="020B0604020202020204" pitchFamily="34" charset="0"/>
              </a:rPr>
              <a:t>●●●●大学</a:t>
            </a:r>
            <a:endParaRPr kumimoji="1" lang="en-US" altLang="ja-JP" sz="2000" b="1">
              <a:solidFill>
                <a:schemeClr val="accent3"/>
              </a:solidFill>
              <a:latin typeface="+mn-ea"/>
              <a:cs typeface="Arial" panose="020B0604020202020204" pitchFamily="34" charset="0"/>
            </a:endParaRPr>
          </a:p>
          <a:p>
            <a:pPr algn="l" defTabSz="746125">
              <a:spcAft>
                <a:spcPts val="600"/>
              </a:spcAft>
            </a:pPr>
            <a:r>
              <a:rPr kumimoji="1" lang="ja-JP" altLang="en-US" sz="2000" b="1">
                <a:latin typeface="+mn-ea"/>
                <a:cs typeface="Arial" panose="020B0604020202020204" pitchFamily="34" charset="0"/>
              </a:rPr>
              <a:t>共同講座名</a:t>
            </a:r>
            <a:r>
              <a:rPr kumimoji="1" lang="en-US" altLang="ja-JP" sz="2000" b="1">
                <a:latin typeface="+mn-ea"/>
                <a:cs typeface="Arial" panose="020B0604020202020204" pitchFamily="34" charset="0"/>
              </a:rPr>
              <a:t>		</a:t>
            </a:r>
            <a:r>
              <a:rPr kumimoji="1" lang="ja-JP" altLang="en-US" sz="2000" b="1">
                <a:latin typeface="+mn-ea"/>
                <a:cs typeface="Arial" panose="020B0604020202020204" pitchFamily="34" charset="0"/>
              </a:rPr>
              <a:t>：</a:t>
            </a:r>
            <a:r>
              <a:rPr kumimoji="1" lang="ja-JP" altLang="en-US" sz="2000" b="1">
                <a:solidFill>
                  <a:schemeClr val="accent3"/>
                </a:solidFill>
                <a:latin typeface="+mn-ea"/>
                <a:cs typeface="Arial" panose="020B0604020202020204" pitchFamily="34" charset="0"/>
              </a:rPr>
              <a:t>●●●●講座（仮）</a:t>
            </a:r>
          </a:p>
        </p:txBody>
      </p:sp>
      <p:sp>
        <p:nvSpPr>
          <p:cNvPr id="4" name="正方形/長方形 3">
            <a:extLst>
              <a:ext uri="{FF2B5EF4-FFF2-40B4-BE49-F238E27FC236}">
                <a16:creationId xmlns:a16="http://schemas.microsoft.com/office/drawing/2014/main" id="{3E1A195C-33D9-93BF-056C-6AE4C645D0F0}"/>
              </a:ext>
            </a:extLst>
          </p:cNvPr>
          <p:cNvSpPr/>
          <p:nvPr/>
        </p:nvSpPr>
        <p:spPr>
          <a:xfrm>
            <a:off x="8409384" y="260648"/>
            <a:ext cx="1224136" cy="432048"/>
          </a:xfrm>
          <a:prstGeom prst="rect">
            <a:avLst/>
          </a:prstGeom>
          <a:solidFill>
            <a:schemeClr val="bg1"/>
          </a:solidFill>
          <a:ln w="952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a:solidFill>
                  <a:schemeClr val="accent1"/>
                </a:solidFill>
                <a:latin typeface="+mn-ea"/>
                <a:cs typeface="Arial" panose="020B0604020202020204" pitchFamily="34" charset="0"/>
              </a:rPr>
              <a:t>別添１</a:t>
            </a:r>
          </a:p>
        </p:txBody>
      </p:sp>
      <p:sp>
        <p:nvSpPr>
          <p:cNvPr id="5" name="正方形/長方形 4">
            <a:extLst>
              <a:ext uri="{FF2B5EF4-FFF2-40B4-BE49-F238E27FC236}">
                <a16:creationId xmlns:a16="http://schemas.microsoft.com/office/drawing/2014/main" id="{38568119-5210-B157-4544-1AAB546CC5F5}"/>
              </a:ext>
            </a:extLst>
          </p:cNvPr>
          <p:cNvSpPr/>
          <p:nvPr/>
        </p:nvSpPr>
        <p:spPr>
          <a:xfrm>
            <a:off x="2913533" y="5661248"/>
            <a:ext cx="4078934" cy="57606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a:solidFill>
                  <a:schemeClr val="accent2"/>
                </a:solidFill>
                <a:latin typeface="+mn-ea"/>
                <a:cs typeface="Arial" panose="020B0604020202020204" pitchFamily="34" charset="0"/>
              </a:rPr>
              <a:t>記載例はあくまで記載例であり、公募要領に定める</a:t>
            </a:r>
            <a:br>
              <a:rPr kumimoji="1" lang="en-US" altLang="ja-JP" sz="1400" b="1">
                <a:solidFill>
                  <a:schemeClr val="accent2"/>
                </a:solidFill>
                <a:latin typeface="+mn-ea"/>
                <a:cs typeface="Arial" panose="020B0604020202020204" pitchFamily="34" charset="0"/>
              </a:rPr>
            </a:br>
            <a:r>
              <a:rPr kumimoji="1" lang="ja-JP" altLang="en-US" sz="1400" b="1">
                <a:solidFill>
                  <a:schemeClr val="accent2"/>
                </a:solidFill>
                <a:latin typeface="+mn-ea"/>
                <a:cs typeface="Arial" panose="020B0604020202020204" pitchFamily="34" charset="0"/>
              </a:rPr>
              <a:t>提案項目を満たせば、形式は問わない。</a:t>
            </a:r>
          </a:p>
        </p:txBody>
      </p:sp>
      <p:sp>
        <p:nvSpPr>
          <p:cNvPr id="6" name="正方形/長方形 5">
            <a:extLst>
              <a:ext uri="{FF2B5EF4-FFF2-40B4-BE49-F238E27FC236}">
                <a16:creationId xmlns:a16="http://schemas.microsoft.com/office/drawing/2014/main" id="{809D84AA-3A9C-A67D-6359-58D1307FC513}"/>
              </a:ext>
            </a:extLst>
          </p:cNvPr>
          <p:cNvSpPr/>
          <p:nvPr/>
        </p:nvSpPr>
        <p:spPr>
          <a:xfrm>
            <a:off x="8409384" y="800708"/>
            <a:ext cx="1224136" cy="432049"/>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a:solidFill>
                  <a:schemeClr val="accent2"/>
                </a:solidFill>
                <a:latin typeface="+mn-ea"/>
                <a:cs typeface="Arial" panose="020B0604020202020204" pitchFamily="34" charset="0"/>
              </a:rPr>
              <a:t>記載例</a:t>
            </a:r>
          </a:p>
        </p:txBody>
      </p:sp>
    </p:spTree>
    <p:extLst>
      <p:ext uri="{BB962C8B-B14F-4D97-AF65-F5344CB8AC3E}">
        <p14:creationId xmlns:p14="http://schemas.microsoft.com/office/powerpoint/2010/main" val="33730359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2-3. </a:t>
            </a:r>
            <a:r>
              <a:rPr lang="ja-JP" altLang="en-US"/>
              <a:t>人材育成に必要な取組の全体像と共同講座の位置づけ</a:t>
            </a:r>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1126462"/>
          </a:xfrm>
        </p:spPr>
        <p:txBody>
          <a:bodyPr>
            <a:spAutoFit/>
          </a:bodyPr>
          <a:lstStyle/>
          <a:p>
            <a:r>
              <a:rPr lang="ja-JP" altLang="en-US" sz="1200" dirty="0"/>
              <a:t>前述の人材像の育成・採用等を進めていく取組について、共同講座（講義、実習・フィールドワーク・</a:t>
            </a:r>
            <a:r>
              <a:rPr lang="en-US" altLang="ja-JP" sz="1200" dirty="0"/>
              <a:t>PBL</a:t>
            </a:r>
            <a:r>
              <a:rPr lang="ja-JP" altLang="en-US" sz="1200" dirty="0"/>
              <a:t>、共同研究等）以外の取組も含めて計画を説明し、その中での共同講座の位置づけについて説明してください。</a:t>
            </a:r>
            <a:endParaRPr lang="en-US" altLang="ja-JP" sz="1200" dirty="0"/>
          </a:p>
          <a:p>
            <a:pPr marL="0" indent="0">
              <a:buNone/>
            </a:pPr>
            <a:r>
              <a:rPr lang="ja-JP" altLang="en-US" sz="1200" dirty="0">
                <a:solidFill>
                  <a:schemeClr val="accent2"/>
                </a:solidFill>
              </a:rPr>
              <a:t>（記載例：地域・業界人材育成型）</a:t>
            </a:r>
            <a:endParaRPr lang="en-US" altLang="ja-JP" sz="1200" dirty="0">
              <a:solidFill>
                <a:schemeClr val="accent2"/>
              </a:solidFill>
            </a:endParaRPr>
          </a:p>
          <a:p>
            <a:r>
              <a:rPr lang="ja-JP" altLang="en-US" sz="1200" dirty="0">
                <a:solidFill>
                  <a:schemeClr val="accent2"/>
                </a:solidFill>
              </a:rPr>
              <a:t>●●の人材を地域・業界で定着させるうえでは、①業界全体における●●標準の作成、②ユーザー企業における●●の普及啓発、③●●に賛同する●●の増加などが必要。これらについて、本講座と連動して●●業界団体との協議・情報発信によって、①～③に向けた活動を計画している。</a:t>
            </a:r>
            <a:endParaRPr lang="en-US" altLang="ja-JP" sz="1200" dirty="0">
              <a:solidFill>
                <a:schemeClr val="accent2"/>
              </a:solidFill>
            </a:endParaRPr>
          </a:p>
        </p:txBody>
      </p:sp>
      <p:sp>
        <p:nvSpPr>
          <p:cNvPr id="2" name="テキスト ボックス 1">
            <a:extLst>
              <a:ext uri="{FF2B5EF4-FFF2-40B4-BE49-F238E27FC236}">
                <a16:creationId xmlns:a16="http://schemas.microsoft.com/office/drawing/2014/main" id="{26625826-9506-2F67-7C9B-048CD857CD41}"/>
              </a:ext>
            </a:extLst>
          </p:cNvPr>
          <p:cNvSpPr txBox="1"/>
          <p:nvPr/>
        </p:nvSpPr>
        <p:spPr>
          <a:xfrm>
            <a:off x="704528" y="3547173"/>
            <a:ext cx="1152128" cy="698258"/>
          </a:xfrm>
          <a:prstGeom prst="rect">
            <a:avLst/>
          </a:prstGeom>
          <a:solidFill>
            <a:schemeClr val="accent2">
              <a:lumMod val="20000"/>
              <a:lumOff val="80000"/>
            </a:schemeClr>
          </a:solidFill>
        </p:spPr>
        <p:txBody>
          <a:bodyPr wrap="none" rtlCol="0">
            <a:noAutofit/>
          </a:bodyPr>
          <a:lstStyle/>
          <a:p>
            <a:pPr algn="l">
              <a:spcAft>
                <a:spcPts val="300"/>
              </a:spcAft>
            </a:pPr>
            <a:r>
              <a:rPr kumimoji="1" lang="ja-JP" altLang="en-US" sz="1100" b="1" dirty="0">
                <a:solidFill>
                  <a:schemeClr val="accent2"/>
                </a:solidFill>
                <a:latin typeface="+mn-ea"/>
                <a:cs typeface="Arial" panose="020B0604020202020204" pitchFamily="34" charset="0"/>
              </a:rPr>
              <a:t>地域</a:t>
            </a:r>
            <a:r>
              <a:rPr lang="en-US" altLang="ja-JP" sz="1100" b="1" dirty="0">
                <a:solidFill>
                  <a:schemeClr val="accent2"/>
                </a:solidFill>
                <a:latin typeface="+mn-ea"/>
                <a:cs typeface="Arial" panose="020B0604020202020204" pitchFamily="34" charset="0"/>
              </a:rPr>
              <a:t>/</a:t>
            </a:r>
            <a:r>
              <a:rPr lang="ja-JP" altLang="en-US" sz="1100" b="1" dirty="0">
                <a:solidFill>
                  <a:schemeClr val="accent2"/>
                </a:solidFill>
                <a:latin typeface="+mn-ea"/>
                <a:cs typeface="Arial" panose="020B0604020202020204" pitchFamily="34" charset="0"/>
              </a:rPr>
              <a:t>業界</a:t>
            </a:r>
            <a:br>
              <a:rPr lang="en-US" altLang="ja-JP" sz="1100" b="1" dirty="0">
                <a:solidFill>
                  <a:schemeClr val="accent2"/>
                </a:solidFill>
                <a:latin typeface="+mn-ea"/>
                <a:cs typeface="Arial" panose="020B0604020202020204" pitchFamily="34" charset="0"/>
              </a:rPr>
            </a:br>
            <a:r>
              <a:rPr lang="ja-JP" altLang="en-US" sz="1100" b="1" dirty="0">
                <a:solidFill>
                  <a:schemeClr val="accent2"/>
                </a:solidFill>
                <a:latin typeface="+mn-ea"/>
                <a:cs typeface="Arial" panose="020B0604020202020204" pitchFamily="34" charset="0"/>
              </a:rPr>
              <a:t>コンセンサス形成</a:t>
            </a:r>
            <a:endParaRPr kumimoji="1" lang="en-US" altLang="ja-JP" sz="1100" b="1" dirty="0">
              <a:solidFill>
                <a:schemeClr val="accent2"/>
              </a:solidFill>
              <a:latin typeface="+mn-ea"/>
              <a:cs typeface="Arial" panose="020B0604020202020204" pitchFamily="34" charset="0"/>
            </a:endParaRPr>
          </a:p>
        </p:txBody>
      </p:sp>
      <p:sp>
        <p:nvSpPr>
          <p:cNvPr id="3" name="テキスト ボックス 2">
            <a:extLst>
              <a:ext uri="{FF2B5EF4-FFF2-40B4-BE49-F238E27FC236}">
                <a16:creationId xmlns:a16="http://schemas.microsoft.com/office/drawing/2014/main" id="{7CE36EA6-922F-FE1D-3BD3-BDDBE84207E1}"/>
              </a:ext>
            </a:extLst>
          </p:cNvPr>
          <p:cNvSpPr txBox="1"/>
          <p:nvPr/>
        </p:nvSpPr>
        <p:spPr>
          <a:xfrm>
            <a:off x="704528" y="4310686"/>
            <a:ext cx="1152128" cy="698258"/>
          </a:xfrm>
          <a:prstGeom prst="rect">
            <a:avLst/>
          </a:prstGeom>
          <a:solidFill>
            <a:schemeClr val="accent2">
              <a:lumMod val="20000"/>
              <a:lumOff val="80000"/>
            </a:schemeClr>
          </a:solidFill>
        </p:spPr>
        <p:txBody>
          <a:bodyPr wrap="none" rtlCol="0">
            <a:noAutofit/>
          </a:bodyPr>
          <a:lstStyle/>
          <a:p>
            <a:pPr algn="l">
              <a:spcAft>
                <a:spcPts val="300"/>
              </a:spcAft>
            </a:pPr>
            <a:r>
              <a:rPr lang="ja-JP" altLang="en-US" sz="1100" b="1" dirty="0">
                <a:solidFill>
                  <a:schemeClr val="accent2"/>
                </a:solidFill>
                <a:latin typeface="+mn-ea"/>
                <a:cs typeface="Arial" panose="020B0604020202020204" pitchFamily="34" charset="0"/>
              </a:rPr>
              <a:t>人材育成</a:t>
            </a:r>
            <a:endParaRPr kumimoji="1" lang="en-US" altLang="ja-JP" sz="1100" b="1" dirty="0">
              <a:solidFill>
                <a:schemeClr val="accent2"/>
              </a:solidFill>
              <a:latin typeface="+mn-ea"/>
              <a:cs typeface="Arial" panose="020B0604020202020204" pitchFamily="34" charset="0"/>
            </a:endParaRPr>
          </a:p>
        </p:txBody>
      </p:sp>
      <p:sp>
        <p:nvSpPr>
          <p:cNvPr id="5" name="テキスト ボックス 4">
            <a:extLst>
              <a:ext uri="{FF2B5EF4-FFF2-40B4-BE49-F238E27FC236}">
                <a16:creationId xmlns:a16="http://schemas.microsoft.com/office/drawing/2014/main" id="{BB6A5FA8-1695-C95A-D253-A7B747B3E4A1}"/>
              </a:ext>
            </a:extLst>
          </p:cNvPr>
          <p:cNvSpPr txBox="1"/>
          <p:nvPr/>
        </p:nvSpPr>
        <p:spPr>
          <a:xfrm>
            <a:off x="704528" y="5063763"/>
            <a:ext cx="1152128" cy="698258"/>
          </a:xfrm>
          <a:prstGeom prst="rect">
            <a:avLst/>
          </a:prstGeom>
          <a:solidFill>
            <a:schemeClr val="accent2">
              <a:lumMod val="20000"/>
              <a:lumOff val="80000"/>
            </a:schemeClr>
          </a:solidFill>
        </p:spPr>
        <p:txBody>
          <a:bodyPr wrap="none" rtlCol="0">
            <a:noAutofit/>
          </a:bodyPr>
          <a:lstStyle/>
          <a:p>
            <a:pPr algn="l">
              <a:spcAft>
                <a:spcPts val="300"/>
              </a:spcAft>
            </a:pPr>
            <a:r>
              <a:rPr lang="ja-JP" altLang="en-US" sz="1100" b="1" dirty="0">
                <a:solidFill>
                  <a:schemeClr val="accent2"/>
                </a:solidFill>
                <a:latin typeface="+mn-ea"/>
                <a:cs typeface="Arial" panose="020B0604020202020204" pitchFamily="34" charset="0"/>
              </a:rPr>
              <a:t>コミュニティ形成</a:t>
            </a:r>
            <a:endParaRPr kumimoji="1" lang="en-US" altLang="ja-JP" sz="1100" b="1" dirty="0">
              <a:solidFill>
                <a:schemeClr val="accent2"/>
              </a:solidFill>
              <a:latin typeface="+mn-ea"/>
              <a:cs typeface="Arial" panose="020B0604020202020204" pitchFamily="34" charset="0"/>
            </a:endParaRPr>
          </a:p>
        </p:txBody>
      </p:sp>
      <p:sp>
        <p:nvSpPr>
          <p:cNvPr id="6" name="テキスト ボックス 5">
            <a:extLst>
              <a:ext uri="{FF2B5EF4-FFF2-40B4-BE49-F238E27FC236}">
                <a16:creationId xmlns:a16="http://schemas.microsoft.com/office/drawing/2014/main" id="{0DDE8087-4134-5FFD-3190-91721DC9097E}"/>
              </a:ext>
            </a:extLst>
          </p:cNvPr>
          <p:cNvSpPr txBox="1"/>
          <p:nvPr/>
        </p:nvSpPr>
        <p:spPr>
          <a:xfrm>
            <a:off x="704528" y="5835888"/>
            <a:ext cx="1152128" cy="698258"/>
          </a:xfrm>
          <a:prstGeom prst="rect">
            <a:avLst/>
          </a:prstGeom>
          <a:solidFill>
            <a:schemeClr val="accent2">
              <a:lumMod val="20000"/>
              <a:lumOff val="80000"/>
            </a:schemeClr>
          </a:solidFill>
        </p:spPr>
        <p:txBody>
          <a:bodyPr wrap="none" rtlCol="0">
            <a:noAutofit/>
          </a:bodyPr>
          <a:lstStyle/>
          <a:p>
            <a:pPr algn="l">
              <a:spcAft>
                <a:spcPts val="300"/>
              </a:spcAft>
            </a:pPr>
            <a:r>
              <a:rPr lang="ja-JP" altLang="en-US" sz="1100" b="1" dirty="0">
                <a:solidFill>
                  <a:schemeClr val="accent2"/>
                </a:solidFill>
                <a:latin typeface="+mn-ea"/>
                <a:cs typeface="Arial" panose="020B0604020202020204" pitchFamily="34" charset="0"/>
              </a:rPr>
              <a:t>情報発信</a:t>
            </a:r>
            <a:endParaRPr kumimoji="1" lang="en-US" altLang="ja-JP" sz="1100" b="1" dirty="0">
              <a:solidFill>
                <a:schemeClr val="accent2"/>
              </a:solidFill>
              <a:latin typeface="+mn-ea"/>
              <a:cs typeface="Arial" panose="020B0604020202020204" pitchFamily="34" charset="0"/>
            </a:endParaRPr>
          </a:p>
        </p:txBody>
      </p:sp>
      <p:sp>
        <p:nvSpPr>
          <p:cNvPr id="7" name="テキスト ボックス 6">
            <a:extLst>
              <a:ext uri="{FF2B5EF4-FFF2-40B4-BE49-F238E27FC236}">
                <a16:creationId xmlns:a16="http://schemas.microsoft.com/office/drawing/2014/main" id="{28A2B30D-6095-7E3C-1C79-D07D564DAF11}"/>
              </a:ext>
            </a:extLst>
          </p:cNvPr>
          <p:cNvSpPr txBox="1"/>
          <p:nvPr/>
        </p:nvSpPr>
        <p:spPr>
          <a:xfrm>
            <a:off x="1928664" y="3547173"/>
            <a:ext cx="3456384" cy="698258"/>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●●に関する理念の共有</a:t>
            </a:r>
            <a:r>
              <a:rPr lang="en-US" altLang="ja-JP" sz="1100" dirty="0">
                <a:solidFill>
                  <a:schemeClr val="accent2"/>
                </a:solidFill>
                <a:latin typeface="+mn-ea"/>
                <a:cs typeface="Arial" panose="020B0604020202020204" pitchFamily="34" charset="0"/>
              </a:rPr>
              <a:t>…</a:t>
            </a:r>
          </a:p>
          <a:p>
            <a:pPr marL="171450" indent="-171450">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●●に関する方向性の合意</a:t>
            </a:r>
            <a:r>
              <a:rPr lang="en-US" altLang="ja-JP"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p:txBody>
      </p:sp>
      <p:sp>
        <p:nvSpPr>
          <p:cNvPr id="8" name="テキスト ボックス 7">
            <a:extLst>
              <a:ext uri="{FF2B5EF4-FFF2-40B4-BE49-F238E27FC236}">
                <a16:creationId xmlns:a16="http://schemas.microsoft.com/office/drawing/2014/main" id="{A09D33C2-31F2-1410-A036-58D460BF7ACB}"/>
              </a:ext>
            </a:extLst>
          </p:cNvPr>
          <p:cNvSpPr txBox="1"/>
          <p:nvPr/>
        </p:nvSpPr>
        <p:spPr>
          <a:xfrm>
            <a:off x="1928664" y="4310686"/>
            <a:ext cx="3456384" cy="698258"/>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個社毎：●●</a:t>
            </a:r>
            <a:r>
              <a:rPr lang="en-US" altLang="ja-JP" sz="1100" dirty="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業界共通：●●</a:t>
            </a:r>
            <a:r>
              <a:rPr lang="en-US" altLang="ja-JP"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p:txBody>
      </p:sp>
      <p:sp>
        <p:nvSpPr>
          <p:cNvPr id="10" name="テキスト ボックス 9">
            <a:extLst>
              <a:ext uri="{FF2B5EF4-FFF2-40B4-BE49-F238E27FC236}">
                <a16:creationId xmlns:a16="http://schemas.microsoft.com/office/drawing/2014/main" id="{F1E0822F-B65B-0B78-5518-709C5134F5DD}"/>
              </a:ext>
            </a:extLst>
          </p:cNvPr>
          <p:cNvSpPr txBox="1"/>
          <p:nvPr/>
        </p:nvSpPr>
        <p:spPr>
          <a:xfrm>
            <a:off x="1928664" y="5063763"/>
            <a:ext cx="3456384" cy="698258"/>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●●に向けて活動する●●を増やし</a:t>
            </a:r>
            <a:r>
              <a:rPr lang="en-US" altLang="ja-JP" sz="1100" dirty="0">
                <a:solidFill>
                  <a:schemeClr val="accent2"/>
                </a:solidFill>
                <a:latin typeface="+mn-ea"/>
                <a:cs typeface="Arial" panose="020B0604020202020204" pitchFamily="34" charset="0"/>
              </a:rPr>
              <a:t>…</a:t>
            </a:r>
          </a:p>
        </p:txBody>
      </p:sp>
      <p:sp>
        <p:nvSpPr>
          <p:cNvPr id="11" name="テキスト ボックス 10">
            <a:extLst>
              <a:ext uri="{FF2B5EF4-FFF2-40B4-BE49-F238E27FC236}">
                <a16:creationId xmlns:a16="http://schemas.microsoft.com/office/drawing/2014/main" id="{B19DD7EC-3C6D-55E4-55D7-45FFE17369AA}"/>
              </a:ext>
            </a:extLst>
          </p:cNvPr>
          <p:cNvSpPr txBox="1"/>
          <p:nvPr/>
        </p:nvSpPr>
        <p:spPr>
          <a:xfrm>
            <a:off x="1928664" y="5835888"/>
            <a:ext cx="3456384" cy="698258"/>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●●に関する情報発信を</a:t>
            </a:r>
            <a:r>
              <a:rPr lang="en-US" altLang="ja-JP"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p:txBody>
      </p:sp>
      <p:sp>
        <p:nvSpPr>
          <p:cNvPr id="13" name="テキスト ボックス 12">
            <a:extLst>
              <a:ext uri="{FF2B5EF4-FFF2-40B4-BE49-F238E27FC236}">
                <a16:creationId xmlns:a16="http://schemas.microsoft.com/office/drawing/2014/main" id="{144E4638-5DC2-502D-1DD4-B2B02CCD5190}"/>
              </a:ext>
            </a:extLst>
          </p:cNvPr>
          <p:cNvSpPr txBox="1"/>
          <p:nvPr/>
        </p:nvSpPr>
        <p:spPr>
          <a:xfrm>
            <a:off x="6537176" y="3547174"/>
            <a:ext cx="2808312" cy="2986976"/>
          </a:xfrm>
          <a:prstGeom prst="rect">
            <a:avLst/>
          </a:prstGeom>
          <a:solidFill>
            <a:schemeClr val="accent2">
              <a:lumMod val="20000"/>
              <a:lumOff val="80000"/>
            </a:schemeClr>
          </a:solidFill>
        </p:spPr>
        <p:txBody>
          <a:bodyPr wrap="square" rtlCol="0">
            <a:noAutofit/>
          </a:bodyPr>
          <a:lstStyle/>
          <a:p>
            <a:pPr algn="l">
              <a:spcAft>
                <a:spcPts val="300"/>
              </a:spcAft>
            </a:pPr>
            <a:r>
              <a:rPr kumimoji="1" lang="ja-JP" altLang="en-US" sz="1100" b="1" u="sng" dirty="0">
                <a:solidFill>
                  <a:schemeClr val="accent2"/>
                </a:solidFill>
                <a:latin typeface="+mn-ea"/>
                <a:cs typeface="Arial" panose="020B0604020202020204" pitchFamily="34" charset="0"/>
              </a:rPr>
              <a:t>①高等教育機関の中立性を活かした●●標準に向けた取組</a:t>
            </a:r>
            <a:r>
              <a:rPr kumimoji="1" lang="en-US" altLang="ja-JP" sz="1100" b="1" u="sng" dirty="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endParaRPr lang="en-US" altLang="ja-JP" sz="1100" dirty="0">
              <a:solidFill>
                <a:schemeClr val="accent2"/>
              </a:solidFill>
              <a:latin typeface="+mn-ea"/>
              <a:cs typeface="Arial" panose="020B0604020202020204" pitchFamily="34" charset="0"/>
            </a:endParaRPr>
          </a:p>
          <a:p>
            <a:pPr algn="l">
              <a:spcAft>
                <a:spcPts val="300"/>
              </a:spcAft>
            </a:pPr>
            <a:r>
              <a:rPr kumimoji="1" lang="ja-JP" altLang="en-US" sz="1100" b="1" u="sng" dirty="0">
                <a:solidFill>
                  <a:schemeClr val="accent2"/>
                </a:solidFill>
                <a:latin typeface="+mn-ea"/>
                <a:cs typeface="Arial" panose="020B0604020202020204" pitchFamily="34" charset="0"/>
              </a:rPr>
              <a:t>②網羅的な●●知識と意見交換の機会提供</a:t>
            </a:r>
            <a:r>
              <a:rPr kumimoji="1" lang="en-US" altLang="ja-JP" sz="1100" b="1" u="sng" dirty="0">
                <a:solidFill>
                  <a:schemeClr val="accent2"/>
                </a:solidFill>
                <a:latin typeface="+mn-ea"/>
                <a:cs typeface="Arial" panose="020B0604020202020204" pitchFamily="34" charset="0"/>
              </a:rPr>
              <a:t>…</a:t>
            </a:r>
          </a:p>
          <a:p>
            <a:pPr marL="171450" indent="-171450">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p>
          <a:p>
            <a:pPr marL="171450" indent="-171450">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endParaRPr lang="en-US" altLang="ja-JP" sz="1100" b="1" dirty="0">
              <a:solidFill>
                <a:schemeClr val="accent2"/>
              </a:solidFill>
              <a:latin typeface="+mn-ea"/>
              <a:cs typeface="Arial" panose="020B0604020202020204" pitchFamily="34" charset="0"/>
            </a:endParaRPr>
          </a:p>
          <a:p>
            <a:pPr algn="l">
              <a:spcAft>
                <a:spcPts val="300"/>
              </a:spcAft>
            </a:pPr>
            <a:endParaRPr kumimoji="1" lang="en-US" altLang="ja-JP" sz="1100" b="1" dirty="0">
              <a:solidFill>
                <a:schemeClr val="accent2"/>
              </a:solidFill>
              <a:latin typeface="+mn-ea"/>
              <a:cs typeface="Arial" panose="020B0604020202020204" pitchFamily="34" charset="0"/>
            </a:endParaRPr>
          </a:p>
          <a:p>
            <a:pPr algn="l">
              <a:spcAft>
                <a:spcPts val="300"/>
              </a:spcAft>
            </a:pPr>
            <a:r>
              <a:rPr kumimoji="1" lang="ja-JP" altLang="en-US" sz="1100" b="1" u="sng" dirty="0">
                <a:solidFill>
                  <a:schemeClr val="accent2"/>
                </a:solidFill>
                <a:latin typeface="+mn-ea"/>
                <a:cs typeface="Arial" panose="020B0604020202020204" pitchFamily="34" charset="0"/>
              </a:rPr>
              <a:t>③●●に向けた地域</a:t>
            </a:r>
            <a:r>
              <a:rPr kumimoji="1" lang="en-US" altLang="ja-JP" sz="1100" b="1" u="sng" dirty="0">
                <a:solidFill>
                  <a:schemeClr val="accent2"/>
                </a:solidFill>
                <a:latin typeface="+mn-ea"/>
                <a:cs typeface="Arial" panose="020B0604020202020204" pitchFamily="34" charset="0"/>
              </a:rPr>
              <a:t>/</a:t>
            </a:r>
            <a:r>
              <a:rPr kumimoji="1" lang="ja-JP" altLang="en-US" sz="1100" b="1" u="sng" dirty="0">
                <a:solidFill>
                  <a:schemeClr val="accent2"/>
                </a:solidFill>
                <a:latin typeface="+mn-ea"/>
                <a:cs typeface="Arial" panose="020B0604020202020204" pitchFamily="34" charset="0"/>
              </a:rPr>
              <a:t>業界外への情報発信</a:t>
            </a:r>
            <a:r>
              <a:rPr kumimoji="1" lang="en-US" altLang="ja-JP" sz="1100" b="1" u="sng" dirty="0">
                <a:solidFill>
                  <a:schemeClr val="accent2"/>
                </a:solidFill>
                <a:latin typeface="+mn-ea"/>
                <a:cs typeface="Arial" panose="020B0604020202020204" pitchFamily="34" charset="0"/>
              </a:rPr>
              <a:t>…</a:t>
            </a:r>
          </a:p>
          <a:p>
            <a:pPr marL="171450" indent="-171450">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p>
          <a:p>
            <a:pPr marL="171450" indent="-171450">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endParaRPr lang="en-US" altLang="ja-JP" sz="1100" b="1" dirty="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endParaRPr kumimoji="1" lang="en-US" altLang="ja-JP" sz="1100" b="1" dirty="0">
              <a:solidFill>
                <a:schemeClr val="accent2"/>
              </a:solidFill>
              <a:latin typeface="+mn-ea"/>
              <a:cs typeface="Arial" panose="020B0604020202020204" pitchFamily="34" charset="0"/>
            </a:endParaRPr>
          </a:p>
        </p:txBody>
      </p:sp>
      <p:sp>
        <p:nvSpPr>
          <p:cNvPr id="17" name="矢印: 右 16">
            <a:extLst>
              <a:ext uri="{FF2B5EF4-FFF2-40B4-BE49-F238E27FC236}">
                <a16:creationId xmlns:a16="http://schemas.microsoft.com/office/drawing/2014/main" id="{2BC5A65B-3BBD-9531-CA30-A24E52E9BF32}"/>
              </a:ext>
            </a:extLst>
          </p:cNvPr>
          <p:cNvSpPr/>
          <p:nvPr/>
        </p:nvSpPr>
        <p:spPr>
          <a:xfrm>
            <a:off x="5784780" y="3692722"/>
            <a:ext cx="360040" cy="291920"/>
          </a:xfrm>
          <a:prstGeom prst="rightArrow">
            <a:avLst/>
          </a:prstGeom>
          <a:solidFill>
            <a:schemeClr val="bg1"/>
          </a:solidFill>
          <a:ln w="952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b="1">
              <a:solidFill>
                <a:schemeClr val="accent1"/>
              </a:solidFill>
              <a:latin typeface="+mn-ea"/>
              <a:cs typeface="Arial" panose="020B0604020202020204" pitchFamily="34" charset="0"/>
            </a:endParaRPr>
          </a:p>
        </p:txBody>
      </p:sp>
      <p:sp>
        <p:nvSpPr>
          <p:cNvPr id="22" name="矢印: 右 21">
            <a:extLst>
              <a:ext uri="{FF2B5EF4-FFF2-40B4-BE49-F238E27FC236}">
                <a16:creationId xmlns:a16="http://schemas.microsoft.com/office/drawing/2014/main" id="{2F705694-5330-9DB2-44F5-D6036CAFF5B7}"/>
              </a:ext>
            </a:extLst>
          </p:cNvPr>
          <p:cNvSpPr/>
          <p:nvPr/>
        </p:nvSpPr>
        <p:spPr>
          <a:xfrm>
            <a:off x="5784780" y="6113069"/>
            <a:ext cx="360040" cy="291920"/>
          </a:xfrm>
          <a:prstGeom prst="rightArrow">
            <a:avLst/>
          </a:prstGeom>
          <a:solidFill>
            <a:schemeClr val="bg1"/>
          </a:solidFill>
          <a:ln w="952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b="1">
              <a:solidFill>
                <a:schemeClr val="accent1"/>
              </a:solidFill>
              <a:latin typeface="+mn-ea"/>
              <a:cs typeface="Arial" panose="020B0604020202020204" pitchFamily="34" charset="0"/>
            </a:endParaRPr>
          </a:p>
        </p:txBody>
      </p:sp>
      <p:cxnSp>
        <p:nvCxnSpPr>
          <p:cNvPr id="24" name="直線コネクタ 23">
            <a:extLst>
              <a:ext uri="{FF2B5EF4-FFF2-40B4-BE49-F238E27FC236}">
                <a16:creationId xmlns:a16="http://schemas.microsoft.com/office/drawing/2014/main" id="{1BF35472-8EB1-C1BF-AFE2-8AF348611F28}"/>
              </a:ext>
            </a:extLst>
          </p:cNvPr>
          <p:cNvCxnSpPr>
            <a:cxnSpLocks/>
          </p:cNvCxnSpPr>
          <p:nvPr/>
        </p:nvCxnSpPr>
        <p:spPr>
          <a:xfrm>
            <a:off x="704528" y="3409706"/>
            <a:ext cx="4680520"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25" name="テキスト ボックス 24">
            <a:extLst>
              <a:ext uri="{FF2B5EF4-FFF2-40B4-BE49-F238E27FC236}">
                <a16:creationId xmlns:a16="http://schemas.microsoft.com/office/drawing/2014/main" id="{2B433C63-63E1-D78F-BC9B-70708522B413}"/>
              </a:ext>
            </a:extLst>
          </p:cNvPr>
          <p:cNvSpPr txBox="1"/>
          <p:nvPr/>
        </p:nvSpPr>
        <p:spPr>
          <a:xfrm>
            <a:off x="608480" y="3051294"/>
            <a:ext cx="4312399" cy="276999"/>
          </a:xfrm>
          <a:prstGeom prst="rect">
            <a:avLst/>
          </a:prstGeom>
          <a:noFill/>
        </p:spPr>
        <p:txBody>
          <a:bodyPr wrap="none" rtlCol="0">
            <a:spAutoFit/>
          </a:bodyPr>
          <a:lstStyle/>
          <a:p>
            <a:pPr algn="l"/>
            <a:r>
              <a:rPr kumimoji="1" lang="ja-JP" altLang="en-US" sz="1200" b="1" dirty="0">
                <a:solidFill>
                  <a:schemeClr val="accent2"/>
                </a:solidFill>
                <a:latin typeface="+mn-ea"/>
                <a:cs typeface="Arial" panose="020B0604020202020204" pitchFamily="34" charset="0"/>
              </a:rPr>
              <a:t>人材育成に関する取組の全体像（地域・業界人材育成型の例）</a:t>
            </a:r>
          </a:p>
        </p:txBody>
      </p:sp>
      <p:cxnSp>
        <p:nvCxnSpPr>
          <p:cNvPr id="26" name="直線コネクタ 25">
            <a:extLst>
              <a:ext uri="{FF2B5EF4-FFF2-40B4-BE49-F238E27FC236}">
                <a16:creationId xmlns:a16="http://schemas.microsoft.com/office/drawing/2014/main" id="{50967A8C-DC74-86F5-796B-4BCABDCF8213}"/>
              </a:ext>
            </a:extLst>
          </p:cNvPr>
          <p:cNvCxnSpPr>
            <a:cxnSpLocks/>
          </p:cNvCxnSpPr>
          <p:nvPr/>
        </p:nvCxnSpPr>
        <p:spPr>
          <a:xfrm>
            <a:off x="6537660" y="3409706"/>
            <a:ext cx="2807828"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27" name="テキスト ボックス 26">
            <a:extLst>
              <a:ext uri="{FF2B5EF4-FFF2-40B4-BE49-F238E27FC236}">
                <a16:creationId xmlns:a16="http://schemas.microsoft.com/office/drawing/2014/main" id="{1072E12B-44B9-AC82-F630-65F3A89B1F11}"/>
              </a:ext>
            </a:extLst>
          </p:cNvPr>
          <p:cNvSpPr txBox="1"/>
          <p:nvPr/>
        </p:nvSpPr>
        <p:spPr>
          <a:xfrm>
            <a:off x="6441612" y="3051294"/>
            <a:ext cx="2560316"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共同講座の位置づけと期待する効果</a:t>
            </a:r>
          </a:p>
        </p:txBody>
      </p:sp>
      <p:sp>
        <p:nvSpPr>
          <p:cNvPr id="16" name="正方形/長方形 15">
            <a:extLst>
              <a:ext uri="{FF2B5EF4-FFF2-40B4-BE49-F238E27FC236}">
                <a16:creationId xmlns:a16="http://schemas.microsoft.com/office/drawing/2014/main" id="{587AE257-DD0B-7DFC-310B-F8FD25B05538}"/>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a:solidFill>
                  <a:schemeClr val="accent1"/>
                </a:solidFill>
                <a:latin typeface="+mn-ea"/>
                <a:cs typeface="Arial" panose="020B0604020202020204" pitchFamily="34" charset="0"/>
              </a:rPr>
              <a:t>講座タイプ：地域・業界</a:t>
            </a:r>
            <a:r>
              <a:rPr lang="ja-JP" altLang="en-US" sz="1400" b="1">
                <a:solidFill>
                  <a:schemeClr val="accent1"/>
                </a:solidFill>
                <a:latin typeface="+mn-ea"/>
                <a:cs typeface="Arial" panose="020B0604020202020204" pitchFamily="34" charset="0"/>
              </a:rPr>
              <a:t>人材育成</a:t>
            </a:r>
            <a:r>
              <a:rPr kumimoji="1" lang="ja-JP" altLang="en-US" sz="1400" b="1">
                <a:solidFill>
                  <a:schemeClr val="accent1"/>
                </a:solidFill>
                <a:latin typeface="+mn-ea"/>
                <a:cs typeface="Arial" panose="020B0604020202020204" pitchFamily="34" charset="0"/>
              </a:rPr>
              <a:t>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企業人材育成型を選択した場合は不要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
        <p:nvSpPr>
          <p:cNvPr id="21" name="矢印: 右 20">
            <a:extLst>
              <a:ext uri="{FF2B5EF4-FFF2-40B4-BE49-F238E27FC236}">
                <a16:creationId xmlns:a16="http://schemas.microsoft.com/office/drawing/2014/main" id="{5A7A02CA-9149-D4E0-CFDC-687D8C5E60C0}"/>
              </a:ext>
            </a:extLst>
          </p:cNvPr>
          <p:cNvSpPr/>
          <p:nvPr/>
        </p:nvSpPr>
        <p:spPr>
          <a:xfrm>
            <a:off x="5784780" y="4513855"/>
            <a:ext cx="360040" cy="291920"/>
          </a:xfrm>
          <a:prstGeom prst="rightArrow">
            <a:avLst/>
          </a:prstGeom>
          <a:solidFill>
            <a:schemeClr val="bg1"/>
          </a:solidFill>
          <a:ln w="952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261656258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2-4. </a:t>
            </a:r>
            <a:r>
              <a:rPr lang="ja-JP" altLang="en-US" dirty="0"/>
              <a:t>⑨（ア）又は（イ）以外の者の参加が適切で無い理由</a:t>
            </a:r>
            <a:r>
              <a:rPr lang="ja-JP" altLang="en-US" sz="1200" dirty="0"/>
              <a:t>（要件⑩但し書きに該当する場合のみ）</a:t>
            </a:r>
            <a:endParaRPr lang="ja-JP" altLang="en-US" dirty="0"/>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2345257"/>
          </a:xfrm>
        </p:spPr>
        <p:txBody>
          <a:bodyPr>
            <a:spAutoFit/>
          </a:bodyPr>
          <a:lstStyle/>
          <a:p>
            <a:r>
              <a:rPr lang="ja-JP" altLang="en-US" sz="1200" dirty="0"/>
              <a:t>公募要領</a:t>
            </a:r>
            <a:r>
              <a:rPr lang="en-US" altLang="ja-JP" sz="1200" dirty="0"/>
              <a:t> 2-2 </a:t>
            </a:r>
            <a:r>
              <a:rPr lang="ja-JP" altLang="en-US" sz="1200" dirty="0"/>
              <a:t>補助対象事業</a:t>
            </a:r>
            <a:r>
              <a:rPr lang="en-US" altLang="ja-JP" sz="1200" dirty="0"/>
              <a:t> </a:t>
            </a:r>
            <a:r>
              <a:rPr lang="ja-JP" altLang="en-US" sz="1200" dirty="0"/>
              <a:t>要件⑨で規定されている、「（ア）学生」又は「（イ）補助対象事業者の従業員」以外の者の参加が適切でない場合、その理由を具体的に記載してください。</a:t>
            </a:r>
            <a:endParaRPr lang="en-US" altLang="ja-JP" sz="1200" dirty="0"/>
          </a:p>
          <a:p>
            <a:pPr marL="0" indent="0">
              <a:buNone/>
            </a:pPr>
            <a:r>
              <a:rPr lang="ja-JP" altLang="en-US" sz="1200" dirty="0">
                <a:solidFill>
                  <a:schemeClr val="accent2"/>
                </a:solidFill>
              </a:rPr>
              <a:t>（記載例：企業人材育成型の場合）</a:t>
            </a:r>
            <a:endParaRPr lang="en-US" altLang="ja-JP" sz="1200" dirty="0">
              <a:solidFill>
                <a:schemeClr val="accent2"/>
              </a:solidFill>
            </a:endParaRPr>
          </a:p>
          <a:p>
            <a:r>
              <a:rPr lang="ja-JP" altLang="en-US" sz="1200" dirty="0">
                <a:solidFill>
                  <a:schemeClr val="accent2"/>
                </a:solidFill>
              </a:rPr>
              <a:t>本講座は自社における●●の人材の育成を目的としており、講座全般として●●を扱うこととなる。●●を扱った講義・実習を効果的に進めるためには自社における●●をメインテーマとするのが最も育成効果が高く、実践的であるが、●●であるために外部に公開できない情報を多く含む。上記の理由から、他社の●●などの講座参加を受け入れてしまうと自社として●●な状況となり、これは事業実証上自社が不当に不利益を被ることとなるため、要件</a:t>
            </a:r>
            <a:r>
              <a:rPr lang="en-US" altLang="ja-JP" sz="1200" dirty="0">
                <a:solidFill>
                  <a:schemeClr val="accent2"/>
                </a:solidFill>
              </a:rPr>
              <a:t>⑧</a:t>
            </a:r>
            <a:r>
              <a:rPr lang="ja-JP" altLang="en-US" sz="1200" dirty="0">
                <a:solidFill>
                  <a:schemeClr val="accent2"/>
                </a:solidFill>
              </a:rPr>
              <a:t>を無理やり満たそうとすると講座自体の実施が難しく、他社従業員等の外部参加者の受け入れは講座実施にあたり適切ではないと考える。</a:t>
            </a:r>
            <a:endParaRPr lang="en-US" altLang="ja-JP" sz="1200" dirty="0">
              <a:solidFill>
                <a:schemeClr val="accent2"/>
              </a:solidFill>
            </a:endParaRPr>
          </a:p>
          <a:p>
            <a:pPr marL="0" indent="0">
              <a:buNone/>
            </a:pPr>
            <a:r>
              <a:rPr lang="ja-JP" altLang="en-US" sz="1200" dirty="0">
                <a:solidFill>
                  <a:schemeClr val="accent2"/>
                </a:solidFill>
              </a:rPr>
              <a:t>（記載例：地域・業界人材育成型の場合）</a:t>
            </a:r>
            <a:endParaRPr lang="en-US" altLang="ja-JP" sz="1200" dirty="0">
              <a:solidFill>
                <a:schemeClr val="accent2"/>
              </a:solidFill>
            </a:endParaRPr>
          </a:p>
          <a:p>
            <a:r>
              <a:rPr lang="ja-JP" altLang="en-US" sz="1200" dirty="0">
                <a:solidFill>
                  <a:schemeClr val="accent2"/>
                </a:solidFill>
              </a:rPr>
              <a:t>本講座は●●の人材の育成を目的としており、それを正しく遂行するためには●●と●●をそれぞれ受講者として設定し、設計された多様性の中で互いに刺激を受けて学びを得ることが望ましいと考えられる。他方で、要件を満たすために●●のような受講者を無理やり参加させてしまうと、 講義の●●と実習の●●において、 ●●の影響が出てしまい、第一の目的である●●の人材の育成が達成できないと考えられる。</a:t>
            </a:r>
          </a:p>
        </p:txBody>
      </p:sp>
      <p:cxnSp>
        <p:nvCxnSpPr>
          <p:cNvPr id="30" name="直線コネクタ 29">
            <a:extLst>
              <a:ext uri="{FF2B5EF4-FFF2-40B4-BE49-F238E27FC236}">
                <a16:creationId xmlns:a16="http://schemas.microsoft.com/office/drawing/2014/main" id="{45A1B629-413C-9373-208B-D8B01DD2E9F9}"/>
              </a:ext>
            </a:extLst>
          </p:cNvPr>
          <p:cNvCxnSpPr>
            <a:cxnSpLocks/>
          </p:cNvCxnSpPr>
          <p:nvPr/>
        </p:nvCxnSpPr>
        <p:spPr>
          <a:xfrm>
            <a:off x="584785" y="4073438"/>
            <a:ext cx="4680520"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31" name="テキスト ボックス 30">
            <a:extLst>
              <a:ext uri="{FF2B5EF4-FFF2-40B4-BE49-F238E27FC236}">
                <a16:creationId xmlns:a16="http://schemas.microsoft.com/office/drawing/2014/main" id="{B2521D53-F84C-5CED-FF73-4393D199F05A}"/>
              </a:ext>
            </a:extLst>
          </p:cNvPr>
          <p:cNvSpPr txBox="1"/>
          <p:nvPr/>
        </p:nvSpPr>
        <p:spPr>
          <a:xfrm>
            <a:off x="488737" y="3715026"/>
            <a:ext cx="4065537" cy="276999"/>
          </a:xfrm>
          <a:prstGeom prst="rect">
            <a:avLst/>
          </a:prstGeom>
          <a:noFill/>
        </p:spPr>
        <p:txBody>
          <a:bodyPr wrap="none" rtlCol="0">
            <a:spAutoFit/>
          </a:bodyPr>
          <a:lstStyle/>
          <a:p>
            <a:pPr algn="l"/>
            <a:r>
              <a:rPr lang="ja-JP" altLang="en-US" sz="1200" b="1">
                <a:solidFill>
                  <a:schemeClr val="accent2"/>
                </a:solidFill>
                <a:latin typeface="+mn-ea"/>
                <a:cs typeface="Arial" panose="020B0604020202020204" pitchFamily="34" charset="0"/>
              </a:rPr>
              <a:t>共同講座を構成する講義・実習</a:t>
            </a:r>
            <a:r>
              <a:rPr lang="en-US" altLang="ja-JP" sz="1200" b="1" dirty="0">
                <a:solidFill>
                  <a:schemeClr val="accent2"/>
                </a:solidFill>
                <a:latin typeface="+mn-ea"/>
                <a:cs typeface="Arial" panose="020B0604020202020204" pitchFamily="34" charset="0"/>
              </a:rPr>
              <a:t>/PBL/</a:t>
            </a:r>
            <a:r>
              <a:rPr lang="ja-JP" altLang="en-US" sz="1200" b="1">
                <a:solidFill>
                  <a:schemeClr val="accent2"/>
                </a:solidFill>
                <a:latin typeface="+mn-ea"/>
                <a:cs typeface="Arial" panose="020B0604020202020204" pitchFamily="34" charset="0"/>
              </a:rPr>
              <a:t>フィールドワーク・研究</a:t>
            </a:r>
            <a:endParaRPr kumimoji="1" lang="ja-JP" altLang="en-US" sz="1200" b="1">
              <a:solidFill>
                <a:schemeClr val="accent2"/>
              </a:solidFill>
              <a:latin typeface="+mn-ea"/>
              <a:cs typeface="Arial" panose="020B0604020202020204" pitchFamily="34" charset="0"/>
            </a:endParaRPr>
          </a:p>
        </p:txBody>
      </p:sp>
      <p:cxnSp>
        <p:nvCxnSpPr>
          <p:cNvPr id="32" name="直線コネクタ 31">
            <a:extLst>
              <a:ext uri="{FF2B5EF4-FFF2-40B4-BE49-F238E27FC236}">
                <a16:creationId xmlns:a16="http://schemas.microsoft.com/office/drawing/2014/main" id="{EADAAAF3-7429-E614-B6E4-86FF4C964194}"/>
              </a:ext>
            </a:extLst>
          </p:cNvPr>
          <p:cNvCxnSpPr>
            <a:cxnSpLocks/>
          </p:cNvCxnSpPr>
          <p:nvPr/>
        </p:nvCxnSpPr>
        <p:spPr>
          <a:xfrm>
            <a:off x="5337313" y="4073438"/>
            <a:ext cx="3888432"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33" name="テキスト ボックス 32">
            <a:extLst>
              <a:ext uri="{FF2B5EF4-FFF2-40B4-BE49-F238E27FC236}">
                <a16:creationId xmlns:a16="http://schemas.microsoft.com/office/drawing/2014/main" id="{70844383-BE52-111A-300C-796BDC0E5045}"/>
              </a:ext>
            </a:extLst>
          </p:cNvPr>
          <p:cNvSpPr txBox="1"/>
          <p:nvPr/>
        </p:nvSpPr>
        <p:spPr>
          <a:xfrm>
            <a:off x="5337313" y="3715026"/>
            <a:ext cx="3653564" cy="276999"/>
          </a:xfrm>
          <a:prstGeom prst="rect">
            <a:avLst/>
          </a:prstGeom>
          <a:noFill/>
        </p:spPr>
        <p:txBody>
          <a:bodyPr wrap="none" rtlCol="0">
            <a:spAutoFit/>
          </a:bodyPr>
          <a:lstStyle/>
          <a:p>
            <a:pPr algn="l"/>
            <a:r>
              <a:rPr lang="ja-JP" altLang="en-US" sz="1200" b="1">
                <a:solidFill>
                  <a:schemeClr val="accent2"/>
                </a:solidFill>
                <a:latin typeface="+mn-ea"/>
                <a:cs typeface="Arial" panose="020B0604020202020204" pitchFamily="34" charset="0"/>
              </a:rPr>
              <a:t>それぞれに対し、外部参加の受け入れが適切でない理由</a:t>
            </a:r>
            <a:endParaRPr kumimoji="1" lang="ja-JP" altLang="en-US" sz="1200" b="1">
              <a:solidFill>
                <a:schemeClr val="accent2"/>
              </a:solidFill>
              <a:latin typeface="+mn-ea"/>
              <a:cs typeface="Arial" panose="020B0604020202020204" pitchFamily="34" charset="0"/>
            </a:endParaRPr>
          </a:p>
        </p:txBody>
      </p:sp>
      <p:sp>
        <p:nvSpPr>
          <p:cNvPr id="18" name="テキスト ボックス 17">
            <a:extLst>
              <a:ext uri="{FF2B5EF4-FFF2-40B4-BE49-F238E27FC236}">
                <a16:creationId xmlns:a16="http://schemas.microsoft.com/office/drawing/2014/main" id="{834178CC-D6E2-9A39-BD5F-40A0B71B74EF}"/>
              </a:ext>
            </a:extLst>
          </p:cNvPr>
          <p:cNvSpPr txBox="1"/>
          <p:nvPr/>
        </p:nvSpPr>
        <p:spPr>
          <a:xfrm>
            <a:off x="584785" y="4163376"/>
            <a:ext cx="1152128" cy="733380"/>
          </a:xfrm>
          <a:prstGeom prst="rect">
            <a:avLst/>
          </a:prstGeom>
          <a:solidFill>
            <a:schemeClr val="accent2">
              <a:lumMod val="20000"/>
              <a:lumOff val="80000"/>
            </a:schemeClr>
          </a:solidFill>
        </p:spPr>
        <p:txBody>
          <a:bodyPr wrap="none" rtlCol="0">
            <a:noAutofit/>
          </a:bodyPr>
          <a:lstStyle/>
          <a:p>
            <a:pPr algn="l">
              <a:spcAft>
                <a:spcPts val="300"/>
              </a:spcAft>
            </a:pPr>
            <a:r>
              <a:rPr lang="ja-JP" altLang="en-US" sz="1100" b="1">
                <a:solidFill>
                  <a:schemeClr val="accent2"/>
                </a:solidFill>
                <a:latin typeface="+mn-ea"/>
                <a:cs typeface="Arial" panose="020B0604020202020204" pitchFamily="34" charset="0"/>
              </a:rPr>
              <a:t>講義</a:t>
            </a:r>
            <a:endParaRPr kumimoji="1" lang="en-US" altLang="ja-JP" sz="1100" b="1" dirty="0">
              <a:solidFill>
                <a:schemeClr val="accent2"/>
              </a:solidFill>
              <a:latin typeface="+mn-ea"/>
              <a:cs typeface="Arial" panose="020B0604020202020204" pitchFamily="34" charset="0"/>
            </a:endParaRPr>
          </a:p>
        </p:txBody>
      </p:sp>
      <p:sp>
        <p:nvSpPr>
          <p:cNvPr id="19" name="テキスト ボックス 18">
            <a:extLst>
              <a:ext uri="{FF2B5EF4-FFF2-40B4-BE49-F238E27FC236}">
                <a16:creationId xmlns:a16="http://schemas.microsoft.com/office/drawing/2014/main" id="{8A883B2D-4033-889E-2037-F2179ED2C574}"/>
              </a:ext>
            </a:extLst>
          </p:cNvPr>
          <p:cNvSpPr txBox="1"/>
          <p:nvPr/>
        </p:nvSpPr>
        <p:spPr>
          <a:xfrm>
            <a:off x="584785" y="5775253"/>
            <a:ext cx="1152128" cy="733380"/>
          </a:xfrm>
          <a:prstGeom prst="rect">
            <a:avLst/>
          </a:prstGeom>
          <a:solidFill>
            <a:schemeClr val="accent2">
              <a:lumMod val="20000"/>
              <a:lumOff val="80000"/>
            </a:schemeClr>
          </a:solidFill>
        </p:spPr>
        <p:txBody>
          <a:bodyPr wrap="none" rtlCol="0">
            <a:noAutofit/>
          </a:bodyPr>
          <a:lstStyle/>
          <a:p>
            <a:pPr algn="l">
              <a:spcAft>
                <a:spcPts val="300"/>
              </a:spcAft>
            </a:pPr>
            <a:r>
              <a:rPr kumimoji="1" lang="ja-JP" altLang="en-US" sz="1100" b="1">
                <a:solidFill>
                  <a:schemeClr val="accent2"/>
                </a:solidFill>
                <a:latin typeface="+mn-ea"/>
                <a:cs typeface="Arial" panose="020B0604020202020204" pitchFamily="34" charset="0"/>
              </a:rPr>
              <a:t>研究</a:t>
            </a:r>
            <a:endParaRPr kumimoji="1" lang="en-US" altLang="ja-JP" sz="1100" b="1" dirty="0">
              <a:solidFill>
                <a:schemeClr val="accent2"/>
              </a:solidFill>
              <a:latin typeface="+mn-ea"/>
              <a:cs typeface="Arial" panose="020B0604020202020204" pitchFamily="34" charset="0"/>
            </a:endParaRPr>
          </a:p>
        </p:txBody>
      </p:sp>
      <p:sp>
        <p:nvSpPr>
          <p:cNvPr id="21" name="テキスト ボックス 20">
            <a:extLst>
              <a:ext uri="{FF2B5EF4-FFF2-40B4-BE49-F238E27FC236}">
                <a16:creationId xmlns:a16="http://schemas.microsoft.com/office/drawing/2014/main" id="{3B9A36AC-6C43-4309-331E-274732494B83}"/>
              </a:ext>
            </a:extLst>
          </p:cNvPr>
          <p:cNvSpPr txBox="1"/>
          <p:nvPr/>
        </p:nvSpPr>
        <p:spPr>
          <a:xfrm>
            <a:off x="584785" y="4969314"/>
            <a:ext cx="1152128" cy="733380"/>
          </a:xfrm>
          <a:prstGeom prst="rect">
            <a:avLst/>
          </a:prstGeom>
          <a:solidFill>
            <a:schemeClr val="accent2">
              <a:lumMod val="20000"/>
              <a:lumOff val="80000"/>
            </a:schemeClr>
          </a:solidFill>
        </p:spPr>
        <p:txBody>
          <a:bodyPr wrap="none" rtlCol="0">
            <a:noAutofit/>
          </a:bodyPr>
          <a:lstStyle/>
          <a:p>
            <a:pPr algn="l">
              <a:spcAft>
                <a:spcPts val="300"/>
              </a:spcAft>
            </a:pPr>
            <a:r>
              <a:rPr kumimoji="1" lang="ja-JP" altLang="en-US" sz="1100" b="1">
                <a:solidFill>
                  <a:schemeClr val="accent2"/>
                </a:solidFill>
                <a:latin typeface="+mn-ea"/>
                <a:cs typeface="Arial" panose="020B0604020202020204" pitchFamily="34" charset="0"/>
              </a:rPr>
              <a:t>実習</a:t>
            </a:r>
            <a:endParaRPr kumimoji="1" lang="en-US" altLang="ja-JP" sz="1100" b="1" dirty="0">
              <a:solidFill>
                <a:schemeClr val="accent2"/>
              </a:solidFill>
              <a:latin typeface="+mn-ea"/>
              <a:cs typeface="Arial" panose="020B0604020202020204" pitchFamily="34" charset="0"/>
            </a:endParaRPr>
          </a:p>
          <a:p>
            <a:pPr algn="l">
              <a:spcAft>
                <a:spcPts val="300"/>
              </a:spcAft>
            </a:pPr>
            <a:r>
              <a:rPr lang="en-US" altLang="ja-JP" sz="1100" b="1" dirty="0">
                <a:solidFill>
                  <a:schemeClr val="accent2"/>
                </a:solidFill>
                <a:latin typeface="+mn-ea"/>
                <a:cs typeface="Arial" panose="020B0604020202020204" pitchFamily="34" charset="0"/>
              </a:rPr>
              <a:t>PBL</a:t>
            </a:r>
          </a:p>
          <a:p>
            <a:pPr algn="l">
              <a:spcAft>
                <a:spcPts val="300"/>
              </a:spcAft>
            </a:pPr>
            <a:r>
              <a:rPr kumimoji="1" lang="ja-JP" altLang="en-US" sz="1100" b="1">
                <a:solidFill>
                  <a:schemeClr val="accent2"/>
                </a:solidFill>
                <a:latin typeface="+mn-ea"/>
                <a:cs typeface="Arial" panose="020B0604020202020204" pitchFamily="34" charset="0"/>
              </a:rPr>
              <a:t>フィールドワーク</a:t>
            </a:r>
            <a:endParaRPr kumimoji="1" lang="en-US" altLang="ja-JP" sz="1100" b="1" dirty="0">
              <a:solidFill>
                <a:schemeClr val="accent2"/>
              </a:solidFill>
              <a:latin typeface="+mn-ea"/>
              <a:cs typeface="Arial" panose="020B0604020202020204" pitchFamily="34" charset="0"/>
            </a:endParaRPr>
          </a:p>
        </p:txBody>
      </p:sp>
      <p:sp>
        <p:nvSpPr>
          <p:cNvPr id="23" name="テキスト ボックス 22">
            <a:extLst>
              <a:ext uri="{FF2B5EF4-FFF2-40B4-BE49-F238E27FC236}">
                <a16:creationId xmlns:a16="http://schemas.microsoft.com/office/drawing/2014/main" id="{5726CB7D-7443-269F-8DC1-2C632B6BF59F}"/>
              </a:ext>
            </a:extLst>
          </p:cNvPr>
          <p:cNvSpPr txBox="1"/>
          <p:nvPr/>
        </p:nvSpPr>
        <p:spPr>
          <a:xfrm>
            <a:off x="1808921" y="4163375"/>
            <a:ext cx="3456384" cy="733375"/>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●●を対象とした●●の講義の実施</a:t>
            </a:r>
            <a:endParaRPr lang="en-US" altLang="ja-JP" sz="1100" dirty="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●●と●●の多様性を生かした</a:t>
            </a:r>
            <a:r>
              <a:rPr lang="en-US" altLang="ja-JP"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p:txBody>
      </p:sp>
      <p:sp>
        <p:nvSpPr>
          <p:cNvPr id="28" name="テキスト ボックス 27">
            <a:extLst>
              <a:ext uri="{FF2B5EF4-FFF2-40B4-BE49-F238E27FC236}">
                <a16:creationId xmlns:a16="http://schemas.microsoft.com/office/drawing/2014/main" id="{DBC986D3-0F48-1B02-34B5-7F71D1CB6F4A}"/>
              </a:ext>
            </a:extLst>
          </p:cNvPr>
          <p:cNvSpPr txBox="1"/>
          <p:nvPr/>
        </p:nvSpPr>
        <p:spPr>
          <a:xfrm>
            <a:off x="1808921" y="4969314"/>
            <a:ext cx="3456384" cy="733379"/>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●●を対象とした●● </a:t>
            </a:r>
            <a:r>
              <a:rPr lang="en-US" altLang="ja-JP"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p:txBody>
      </p:sp>
      <p:sp>
        <p:nvSpPr>
          <p:cNvPr id="29" name="テキスト ボックス 28">
            <a:extLst>
              <a:ext uri="{FF2B5EF4-FFF2-40B4-BE49-F238E27FC236}">
                <a16:creationId xmlns:a16="http://schemas.microsoft.com/office/drawing/2014/main" id="{348AB236-912D-D5D1-FA0B-8FD0C3908C1D}"/>
              </a:ext>
            </a:extLst>
          </p:cNvPr>
          <p:cNvSpPr txBox="1"/>
          <p:nvPr/>
        </p:nvSpPr>
        <p:spPr>
          <a:xfrm>
            <a:off x="1808921" y="5771050"/>
            <a:ext cx="3456384" cy="733380"/>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●●を対象とした●● </a:t>
            </a:r>
            <a:r>
              <a:rPr lang="en-US" altLang="ja-JP"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p:txBody>
      </p:sp>
      <p:sp>
        <p:nvSpPr>
          <p:cNvPr id="34" name="テキスト ボックス 33">
            <a:extLst>
              <a:ext uri="{FF2B5EF4-FFF2-40B4-BE49-F238E27FC236}">
                <a16:creationId xmlns:a16="http://schemas.microsoft.com/office/drawing/2014/main" id="{C1868A18-FC14-F7EA-3685-63DDDC49B89F}"/>
              </a:ext>
            </a:extLst>
          </p:cNvPr>
          <p:cNvSpPr txBox="1"/>
          <p:nvPr/>
        </p:nvSpPr>
        <p:spPr>
          <a:xfrm>
            <a:off x="5337313" y="4163375"/>
            <a:ext cx="3888432" cy="733375"/>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●●と●●以外が講義に参加することにより </a:t>
            </a:r>
            <a:r>
              <a:rPr lang="en-US" altLang="ja-JP" sz="1100" dirty="0">
                <a:solidFill>
                  <a:schemeClr val="accent2"/>
                </a:solidFill>
                <a:latin typeface="+mn-ea"/>
                <a:cs typeface="Arial" panose="020B0604020202020204" pitchFamily="34" charset="0"/>
              </a:rPr>
              <a:t>…</a:t>
            </a:r>
          </a:p>
          <a:p>
            <a:pPr marL="171450" indent="-171450">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●●においては、自社の●●を取り扱うため、</a:t>
            </a:r>
            <a:r>
              <a:rPr lang="en-US" altLang="ja-JP"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p:txBody>
      </p:sp>
      <p:sp>
        <p:nvSpPr>
          <p:cNvPr id="35" name="テキスト ボックス 34">
            <a:extLst>
              <a:ext uri="{FF2B5EF4-FFF2-40B4-BE49-F238E27FC236}">
                <a16:creationId xmlns:a16="http://schemas.microsoft.com/office/drawing/2014/main" id="{08420836-6DD3-F6A1-C682-847902F7C9E8}"/>
              </a:ext>
            </a:extLst>
          </p:cNvPr>
          <p:cNvSpPr txBox="1"/>
          <p:nvPr/>
        </p:nvSpPr>
        <p:spPr>
          <a:xfrm>
            <a:off x="5337313" y="4969318"/>
            <a:ext cx="3888432" cy="733375"/>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●●実習としては●●までが</a:t>
            </a:r>
            <a:r>
              <a:rPr lang="en-US" altLang="ja-JP"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p:txBody>
      </p:sp>
      <p:sp>
        <p:nvSpPr>
          <p:cNvPr id="36" name="テキスト ボックス 35">
            <a:extLst>
              <a:ext uri="{FF2B5EF4-FFF2-40B4-BE49-F238E27FC236}">
                <a16:creationId xmlns:a16="http://schemas.microsoft.com/office/drawing/2014/main" id="{7445EBCD-7426-E5D6-FD3A-43D79B0E31EC}"/>
              </a:ext>
            </a:extLst>
          </p:cNvPr>
          <p:cNvSpPr txBox="1"/>
          <p:nvPr/>
        </p:nvSpPr>
        <p:spPr>
          <a:xfrm>
            <a:off x="5337313" y="5771055"/>
            <a:ext cx="3888432" cy="733375"/>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研究の指導キャパシティを考えると</a:t>
            </a:r>
            <a:r>
              <a:rPr lang="en-US" altLang="ja-JP"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p:txBody>
      </p:sp>
    </p:spTree>
    <p:extLst>
      <p:ext uri="{BB962C8B-B14F-4D97-AF65-F5344CB8AC3E}">
        <p14:creationId xmlns:p14="http://schemas.microsoft.com/office/powerpoint/2010/main" val="134273261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直線コネクタ 2">
            <a:extLst>
              <a:ext uri="{FF2B5EF4-FFF2-40B4-BE49-F238E27FC236}">
                <a16:creationId xmlns:a16="http://schemas.microsoft.com/office/drawing/2014/main" id="{4B4F8BA1-7AA1-2000-544A-00D84A53F930}"/>
              </a:ext>
            </a:extLst>
          </p:cNvPr>
          <p:cNvCxnSpPr>
            <a:cxnSpLocks/>
          </p:cNvCxnSpPr>
          <p:nvPr/>
        </p:nvCxnSpPr>
        <p:spPr>
          <a:xfrm>
            <a:off x="200472" y="2996952"/>
            <a:ext cx="9505056" cy="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6" name="正方形/長方形 5">
            <a:extLst>
              <a:ext uri="{FF2B5EF4-FFF2-40B4-BE49-F238E27FC236}">
                <a16:creationId xmlns:a16="http://schemas.microsoft.com/office/drawing/2014/main" id="{34F4FBB7-5D55-48AC-1B56-254C8D24DDF2}"/>
              </a:ext>
            </a:extLst>
          </p:cNvPr>
          <p:cNvSpPr/>
          <p:nvPr/>
        </p:nvSpPr>
        <p:spPr>
          <a:xfrm>
            <a:off x="206660" y="2492896"/>
            <a:ext cx="9426860" cy="41286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b="1">
                <a:solidFill>
                  <a:schemeClr val="tx1"/>
                </a:solidFill>
                <a:latin typeface="+mn-ea"/>
                <a:cs typeface="Arial" panose="020B0604020202020204" pitchFamily="34" charset="0"/>
              </a:rPr>
              <a:t>３．共同講座の内容・実施方法</a:t>
            </a:r>
            <a:endParaRPr lang="en-US" altLang="ja-JP" sz="2400" b="1">
              <a:solidFill>
                <a:schemeClr val="tx1"/>
              </a:solidFill>
              <a:latin typeface="+mn-ea"/>
              <a:cs typeface="Arial" panose="020B0604020202020204" pitchFamily="34" charset="0"/>
            </a:endParaRPr>
          </a:p>
        </p:txBody>
      </p:sp>
    </p:spTree>
    <p:extLst>
      <p:ext uri="{BB962C8B-B14F-4D97-AF65-F5344CB8AC3E}">
        <p14:creationId xmlns:p14="http://schemas.microsoft.com/office/powerpoint/2010/main" val="301080091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2031325"/>
          </a:xfrm>
        </p:spPr>
        <p:txBody>
          <a:bodyPr>
            <a:spAutoFit/>
          </a:bodyPr>
          <a:lstStyle/>
          <a:p>
            <a:r>
              <a:rPr lang="ja-JP" altLang="en-US" sz="1200" dirty="0"/>
              <a:t>２．で説明した「育成したい人材像」に対して、今回の講座受講対象者がどのような層になるか、またどの程度の規模を想定しているかを説明してください。</a:t>
            </a:r>
            <a:endParaRPr lang="en-US" altLang="ja-JP" sz="1200" dirty="0"/>
          </a:p>
          <a:p>
            <a:r>
              <a:rPr lang="ja-JP" altLang="en-US" sz="1200" dirty="0"/>
              <a:t>参加者対象者について「</a:t>
            </a:r>
            <a:r>
              <a:rPr lang="en-US" altLang="ja-JP" sz="1200" dirty="0"/>
              <a:t>(</a:t>
            </a:r>
            <a:r>
              <a:rPr lang="ja-JP" altLang="en-US" sz="1200" dirty="0"/>
              <a:t>ア</a:t>
            </a:r>
            <a:r>
              <a:rPr lang="en-US" altLang="ja-JP" sz="1200" dirty="0"/>
              <a:t>)</a:t>
            </a:r>
            <a:r>
              <a:rPr lang="ja-JP" altLang="en-US" sz="1200" dirty="0"/>
              <a:t>学⽣」「</a:t>
            </a:r>
            <a:r>
              <a:rPr lang="en-US" altLang="ja-JP" sz="1200" dirty="0"/>
              <a:t>(</a:t>
            </a:r>
            <a:r>
              <a:rPr lang="ja-JP" altLang="en-US" sz="1200" dirty="0"/>
              <a:t>イ</a:t>
            </a:r>
            <a:r>
              <a:rPr lang="en-US" altLang="ja-JP" sz="1200" dirty="0"/>
              <a:t>)</a:t>
            </a:r>
            <a:r>
              <a:rPr lang="ja-JP" altLang="en-US" sz="1200" dirty="0"/>
              <a:t>補助対象事業者の従業員」「</a:t>
            </a:r>
            <a:r>
              <a:rPr lang="en-US" altLang="ja-JP" sz="1200" dirty="0"/>
              <a:t>(</a:t>
            </a:r>
            <a:r>
              <a:rPr lang="ja-JP" altLang="en-US" sz="1200" dirty="0"/>
              <a:t>ウ</a:t>
            </a:r>
            <a:r>
              <a:rPr lang="en-US" altLang="ja-JP" sz="1200" dirty="0"/>
              <a:t>)</a:t>
            </a:r>
            <a:r>
              <a:rPr lang="ja-JP" altLang="en-US" sz="1200" dirty="0"/>
              <a:t>補助対象事業者の子会社・関連会社の従業員」「</a:t>
            </a:r>
            <a:r>
              <a:rPr lang="en-US" altLang="ja-JP" sz="1200" dirty="0"/>
              <a:t>(</a:t>
            </a:r>
            <a:r>
              <a:rPr lang="ja-JP" altLang="en-US" sz="1200" dirty="0"/>
              <a:t>エ</a:t>
            </a:r>
            <a:r>
              <a:rPr lang="en-US" altLang="ja-JP" sz="1200" dirty="0"/>
              <a:t>)</a:t>
            </a:r>
            <a:r>
              <a:rPr lang="ja-JP" altLang="en-US" sz="1200" dirty="0"/>
              <a:t>その他補助対象事業者の事業に密接に関係する者」、あるいは「（ア）～（エ）に限らず一般公開」かがわかるように記載をすること。また、特に「</a:t>
            </a:r>
            <a:r>
              <a:rPr lang="en-US" altLang="ja-JP" sz="1200" dirty="0"/>
              <a:t>(</a:t>
            </a:r>
            <a:r>
              <a:rPr lang="ja-JP" altLang="en-US" sz="1200" dirty="0"/>
              <a:t>エ</a:t>
            </a:r>
            <a:r>
              <a:rPr lang="en-US" altLang="ja-JP" sz="1200" dirty="0"/>
              <a:t>)</a:t>
            </a:r>
            <a:r>
              <a:rPr lang="ja-JP" altLang="en-US" sz="1200" dirty="0"/>
              <a:t>その他補助対象事業者の事業に密接に関係する者」については申請者との具体的な関係性を明示すること。</a:t>
            </a:r>
            <a:endParaRPr lang="en-US" altLang="ja-JP" sz="1200" dirty="0"/>
          </a:p>
          <a:p>
            <a:pPr lvl="1"/>
            <a:r>
              <a:rPr lang="ja-JP" altLang="en-US" sz="1200" dirty="0"/>
              <a:t>参加者の属性によって参加形態や頻度が異なる場合、それらの違いがわかるように記載してください。</a:t>
            </a:r>
            <a:endParaRPr lang="en-US" altLang="ja-JP" sz="1200" dirty="0"/>
          </a:p>
          <a:p>
            <a:r>
              <a:rPr lang="ja-JP" altLang="en-US" sz="1200" dirty="0"/>
              <a:t>補助対象事業要件である「（ア）～（エ）のいずれかに該当する者が原則として</a:t>
            </a:r>
            <a:r>
              <a:rPr lang="en-US" altLang="ja-JP" sz="1200" dirty="0"/>
              <a:t>20</a:t>
            </a:r>
            <a:r>
              <a:rPr lang="ja-JP" altLang="en-US" sz="1200" dirty="0"/>
              <a:t>名以上の参加者を想定していること。」を満たさない場合、公募要領に基づき、共同講座の対象分野等の特性に鑑みてその旨および理由を記載すること。</a:t>
            </a:r>
            <a:endParaRPr lang="en-US" altLang="ja-JP" sz="1200" dirty="0"/>
          </a:p>
          <a:p>
            <a:pPr marL="0" indent="0">
              <a:buNone/>
            </a:pPr>
            <a:r>
              <a:rPr lang="ja-JP" altLang="en-US" sz="1200" dirty="0">
                <a:solidFill>
                  <a:schemeClr val="accent2"/>
                </a:solidFill>
              </a:rPr>
              <a:t>（記載例）</a:t>
            </a:r>
            <a:endParaRPr lang="en-US" altLang="ja-JP" sz="1200" dirty="0">
              <a:solidFill>
                <a:schemeClr val="accent2"/>
              </a:solidFill>
            </a:endParaRPr>
          </a:p>
          <a:p>
            <a:r>
              <a:rPr lang="ja-JP" altLang="en-US" sz="1200" dirty="0">
                <a:solidFill>
                  <a:schemeClr val="accent2"/>
                </a:solidFill>
              </a:rPr>
              <a:t>●●の理由から、講座受講対象者として</a:t>
            </a:r>
            <a:r>
              <a:rPr kumimoji="1" lang="ja-JP" altLang="en-US" sz="1200" dirty="0">
                <a:solidFill>
                  <a:schemeClr val="accent2"/>
                </a:solidFill>
              </a:rPr>
              <a:t>自社●●担当を設定する。これは●●のためであり、●●程度の人数規模になる予定である。</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3-1. </a:t>
            </a:r>
            <a:r>
              <a:rPr lang="ja-JP" altLang="en-US"/>
              <a:t>講座受講対象者と参加人数</a:t>
            </a:r>
          </a:p>
        </p:txBody>
      </p:sp>
      <p:cxnSp>
        <p:nvCxnSpPr>
          <p:cNvPr id="6" name="直線コネクタ 5">
            <a:extLst>
              <a:ext uri="{FF2B5EF4-FFF2-40B4-BE49-F238E27FC236}">
                <a16:creationId xmlns:a16="http://schemas.microsoft.com/office/drawing/2014/main" id="{1000A610-2154-B9F1-A4E5-6EA590A0DDBB}"/>
              </a:ext>
            </a:extLst>
          </p:cNvPr>
          <p:cNvCxnSpPr>
            <a:cxnSpLocks/>
          </p:cNvCxnSpPr>
          <p:nvPr/>
        </p:nvCxnSpPr>
        <p:spPr>
          <a:xfrm>
            <a:off x="394173" y="3627194"/>
            <a:ext cx="9177666"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7" name="テキスト ボックス 6">
            <a:extLst>
              <a:ext uri="{FF2B5EF4-FFF2-40B4-BE49-F238E27FC236}">
                <a16:creationId xmlns:a16="http://schemas.microsoft.com/office/drawing/2014/main" id="{6AA5A96E-71B8-E51F-DE35-1E32F74038B4}"/>
              </a:ext>
            </a:extLst>
          </p:cNvPr>
          <p:cNvSpPr txBox="1"/>
          <p:nvPr/>
        </p:nvSpPr>
        <p:spPr>
          <a:xfrm>
            <a:off x="298125" y="3268782"/>
            <a:ext cx="4100803" cy="307777"/>
          </a:xfrm>
          <a:prstGeom prst="rect">
            <a:avLst/>
          </a:prstGeom>
          <a:noFill/>
        </p:spPr>
        <p:txBody>
          <a:bodyPr wrap="none" rtlCol="0">
            <a:spAutoFit/>
          </a:bodyPr>
          <a:lstStyle/>
          <a:p>
            <a:pPr algn="l"/>
            <a:r>
              <a:rPr kumimoji="1" lang="ja-JP" altLang="en-US" sz="1400" b="1">
                <a:solidFill>
                  <a:schemeClr val="accent2"/>
                </a:solidFill>
                <a:latin typeface="+mn-ea"/>
                <a:cs typeface="Arial" panose="020B0604020202020204" pitchFamily="34" charset="0"/>
              </a:rPr>
              <a:t>補助事業期間中の参加人数・</a:t>
            </a:r>
            <a:r>
              <a:rPr lang="ja-JP" altLang="en-US" sz="1400" b="1">
                <a:solidFill>
                  <a:schemeClr val="accent2"/>
                </a:solidFill>
                <a:latin typeface="+mn-ea"/>
                <a:cs typeface="Arial" panose="020B0604020202020204" pitchFamily="34" charset="0"/>
              </a:rPr>
              <a:t>参加</a:t>
            </a:r>
            <a:r>
              <a:rPr kumimoji="1" lang="ja-JP" altLang="en-US" sz="1400" b="1">
                <a:solidFill>
                  <a:schemeClr val="accent2"/>
                </a:solidFill>
                <a:latin typeface="+mn-ea"/>
                <a:cs typeface="Arial" panose="020B0604020202020204" pitchFamily="34" charset="0"/>
              </a:rPr>
              <a:t>時間（見込み）</a:t>
            </a:r>
          </a:p>
        </p:txBody>
      </p:sp>
      <p:graphicFrame>
        <p:nvGraphicFramePr>
          <p:cNvPr id="8" name="表 2">
            <a:extLst>
              <a:ext uri="{FF2B5EF4-FFF2-40B4-BE49-F238E27FC236}">
                <a16:creationId xmlns:a16="http://schemas.microsoft.com/office/drawing/2014/main" id="{F0249010-3CC6-5F3B-D1DF-E00BB2844282}"/>
              </a:ext>
            </a:extLst>
          </p:cNvPr>
          <p:cNvGraphicFramePr>
            <a:graphicFrameLocks noGrp="1"/>
          </p:cNvGraphicFramePr>
          <p:nvPr>
            <p:extLst>
              <p:ext uri="{D42A27DB-BD31-4B8C-83A1-F6EECF244321}">
                <p14:modId xmlns:p14="http://schemas.microsoft.com/office/powerpoint/2010/main" val="3672945746"/>
              </p:ext>
            </p:extLst>
          </p:nvPr>
        </p:nvGraphicFramePr>
        <p:xfrm>
          <a:off x="394173" y="3789732"/>
          <a:ext cx="9177666" cy="2839720"/>
        </p:xfrm>
        <a:graphic>
          <a:graphicData uri="http://schemas.openxmlformats.org/drawingml/2006/table">
            <a:tbl>
              <a:tblPr firstRow="1" bandRow="1">
                <a:tableStyleId>{5C22544A-7EE6-4342-B048-85BDC9FD1C3A}</a:tableStyleId>
              </a:tblPr>
              <a:tblGrid>
                <a:gridCol w="1766223">
                  <a:extLst>
                    <a:ext uri="{9D8B030D-6E8A-4147-A177-3AD203B41FA5}">
                      <a16:colId xmlns:a16="http://schemas.microsoft.com/office/drawing/2014/main" val="3637614287"/>
                    </a:ext>
                  </a:extLst>
                </a:gridCol>
                <a:gridCol w="1346202">
                  <a:extLst>
                    <a:ext uri="{9D8B030D-6E8A-4147-A177-3AD203B41FA5}">
                      <a16:colId xmlns:a16="http://schemas.microsoft.com/office/drawing/2014/main" val="2082072510"/>
                    </a:ext>
                  </a:extLst>
                </a:gridCol>
                <a:gridCol w="838899">
                  <a:extLst>
                    <a:ext uri="{9D8B030D-6E8A-4147-A177-3AD203B41FA5}">
                      <a16:colId xmlns:a16="http://schemas.microsoft.com/office/drawing/2014/main" val="2145150056"/>
                    </a:ext>
                  </a:extLst>
                </a:gridCol>
                <a:gridCol w="2827090">
                  <a:extLst>
                    <a:ext uri="{9D8B030D-6E8A-4147-A177-3AD203B41FA5}">
                      <a16:colId xmlns:a16="http://schemas.microsoft.com/office/drawing/2014/main" val="3812168100"/>
                    </a:ext>
                  </a:extLst>
                </a:gridCol>
                <a:gridCol w="2399252">
                  <a:extLst>
                    <a:ext uri="{9D8B030D-6E8A-4147-A177-3AD203B41FA5}">
                      <a16:colId xmlns:a16="http://schemas.microsoft.com/office/drawing/2014/main" val="2054770268"/>
                    </a:ext>
                  </a:extLst>
                </a:gridCol>
              </a:tblGrid>
              <a:tr h="370840">
                <a:tc>
                  <a:txBody>
                    <a:bodyPr/>
                    <a:lstStyle/>
                    <a:p>
                      <a:r>
                        <a:rPr kumimoji="1" lang="ja-JP" altLang="en-US" sz="1200">
                          <a:solidFill>
                            <a:schemeClr val="accent2"/>
                          </a:solidFill>
                        </a:rPr>
                        <a:t>対象者</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rgbClr val="CADDEB"/>
                    </a:solidFill>
                  </a:tcPr>
                </a:tc>
                <a:tc>
                  <a:txBody>
                    <a:bodyPr/>
                    <a:lstStyle/>
                    <a:p>
                      <a:r>
                        <a:rPr kumimoji="1" lang="ja-JP" altLang="en-US" sz="1200">
                          <a:solidFill>
                            <a:schemeClr val="accent2"/>
                          </a:solidFill>
                        </a:rPr>
                        <a:t>参加形態</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rgbClr val="CADDEB"/>
                    </a:solidFill>
                  </a:tcPr>
                </a:tc>
                <a:tc>
                  <a:txBody>
                    <a:bodyPr/>
                    <a:lstStyle/>
                    <a:p>
                      <a:r>
                        <a:rPr kumimoji="1" lang="ja-JP" altLang="en-US" sz="1200">
                          <a:solidFill>
                            <a:schemeClr val="accent2"/>
                          </a:solidFill>
                        </a:rPr>
                        <a:t>人数</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rgbClr val="CADDEB"/>
                    </a:solidFill>
                  </a:tcPr>
                </a:tc>
                <a:tc>
                  <a:txBody>
                    <a:bodyPr/>
                    <a:lstStyle/>
                    <a:p>
                      <a:r>
                        <a:rPr kumimoji="1" lang="ja-JP" altLang="en-US" sz="1200">
                          <a:solidFill>
                            <a:schemeClr val="accent2"/>
                          </a:solidFill>
                        </a:rPr>
                        <a:t>対象者として設定した理由</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rgbClr val="CADDEB"/>
                    </a:solidFill>
                  </a:tcPr>
                </a:tc>
                <a:tc>
                  <a:txBody>
                    <a:bodyPr/>
                    <a:lstStyle/>
                    <a:p>
                      <a:r>
                        <a:rPr kumimoji="1" lang="ja-JP" altLang="en-US" sz="1200">
                          <a:solidFill>
                            <a:schemeClr val="accent2"/>
                          </a:solidFill>
                        </a:rPr>
                        <a:t>期間・参加時間</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rgbClr val="CADDEB"/>
                    </a:solidFill>
                  </a:tcPr>
                </a:tc>
                <a:extLst>
                  <a:ext uri="{0D108BD9-81ED-4DB2-BD59-A6C34878D82A}">
                    <a16:rowId xmlns:a16="http://schemas.microsoft.com/office/drawing/2014/main" val="3771413389"/>
                  </a:ext>
                </a:extLst>
              </a:tr>
              <a:tr h="370840">
                <a:tc>
                  <a:txBody>
                    <a:bodyPr/>
                    <a:lstStyle/>
                    <a:p>
                      <a:r>
                        <a:rPr kumimoji="1" lang="ja-JP" altLang="en-US" sz="1200" dirty="0">
                          <a:solidFill>
                            <a:schemeClr val="accent2"/>
                          </a:solidFill>
                        </a:rPr>
                        <a:t>（イ）自社●●担当●●年目社員幹部候補</a:t>
                      </a:r>
                      <a:endParaRPr kumimoji="1" lang="en-US" altLang="ja-JP" sz="1200" dirty="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a:solidFill>
                            <a:schemeClr val="accent2"/>
                          </a:solidFill>
                        </a:rPr>
                        <a:t>受講生</a:t>
                      </a:r>
                      <a:endParaRPr kumimoji="1" lang="en-US" altLang="ja-JP" sz="1200" dirty="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a:solidFill>
                            <a:schemeClr val="accent2"/>
                          </a:solidFill>
                        </a:rPr>
                        <a:t>●人</a:t>
                      </a:r>
                      <a:endParaRPr kumimoji="1" lang="en-US" altLang="ja-JP" sz="1200" dirty="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a:solidFill>
                            <a:schemeClr val="accent2"/>
                          </a:solidFill>
                        </a:rPr>
                        <a:t>●●事業の中核を担う予定の人材であり、現状の業務における●●の課題から、●●の学び直しが必要となるため。</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a:solidFill>
                            <a:schemeClr val="accent2"/>
                          </a:solidFill>
                        </a:rPr>
                        <a:t>●ヶ月、計●時間程度の活動</a:t>
                      </a:r>
                      <a:endParaRPr kumimoji="1" lang="en-US" altLang="ja-JP" sz="1200" dirty="0">
                        <a:solidFill>
                          <a:schemeClr val="accent2"/>
                        </a:solidFill>
                      </a:endParaRPr>
                    </a:p>
                    <a:p>
                      <a:r>
                        <a:rPr kumimoji="1" lang="ja-JP" altLang="en-US" sz="1200">
                          <a:solidFill>
                            <a:schemeClr val="accent2"/>
                          </a:solidFill>
                        </a:rPr>
                        <a:t>（講義●時間、ゼミ●時間</a:t>
                      </a:r>
                      <a:r>
                        <a:rPr kumimoji="1" lang="en-US" altLang="ja-JP" sz="1200" dirty="0">
                          <a:solidFill>
                            <a:schemeClr val="accent2"/>
                          </a:solidFill>
                        </a:rPr>
                        <a:t>…</a:t>
                      </a:r>
                      <a:r>
                        <a:rPr kumimoji="1" lang="ja-JP" altLang="en-US" sz="1200">
                          <a:solidFill>
                            <a:schemeClr val="accent2"/>
                          </a:solidFill>
                        </a:rPr>
                        <a:t>）</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extLst>
                  <a:ext uri="{0D108BD9-81ED-4DB2-BD59-A6C34878D82A}">
                    <a16:rowId xmlns:a16="http://schemas.microsoft.com/office/drawing/2014/main" val="3982505921"/>
                  </a:ext>
                </a:extLst>
              </a:tr>
              <a:tr h="370840">
                <a:tc>
                  <a:txBody>
                    <a:bodyPr/>
                    <a:lstStyle/>
                    <a:p>
                      <a:r>
                        <a:rPr kumimoji="1" lang="ja-JP" altLang="en-US" sz="1200" dirty="0">
                          <a:solidFill>
                            <a:schemeClr val="accent2"/>
                          </a:solidFill>
                        </a:rPr>
                        <a:t>（イ）自社●●担当●●年目社員</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dirty="0">
                          <a:solidFill>
                            <a:schemeClr val="accent2"/>
                          </a:solidFill>
                        </a:rPr>
                        <a:t>受講生</a:t>
                      </a:r>
                      <a:br>
                        <a:rPr kumimoji="1" lang="en-US" altLang="ja-JP" sz="1200" dirty="0">
                          <a:solidFill>
                            <a:schemeClr val="accent2"/>
                          </a:solidFill>
                        </a:rPr>
                      </a:br>
                      <a:r>
                        <a:rPr kumimoji="1" lang="en-US" altLang="ja-JP" sz="1200" dirty="0">
                          <a:solidFill>
                            <a:schemeClr val="accent2"/>
                          </a:solidFill>
                        </a:rPr>
                        <a:t>(</a:t>
                      </a:r>
                      <a:r>
                        <a:rPr kumimoji="1" lang="ja-JP" altLang="en-US" sz="1200" dirty="0">
                          <a:solidFill>
                            <a:schemeClr val="accent2"/>
                          </a:solidFill>
                        </a:rPr>
                        <a:t>●●講義のみ</a:t>
                      </a:r>
                      <a:r>
                        <a:rPr kumimoji="1" lang="en-US" altLang="ja-JP" sz="1200" dirty="0">
                          <a:solidFill>
                            <a:schemeClr val="accent2"/>
                          </a:solidFill>
                        </a:rPr>
                        <a:t>)</a:t>
                      </a:r>
                      <a:endParaRPr kumimoji="1" lang="ja-JP" altLang="en-US" sz="1200" dirty="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a:solidFill>
                            <a:schemeClr val="accent2"/>
                          </a:solidFill>
                        </a:rPr>
                        <a:t>●人</a:t>
                      </a:r>
                      <a:endParaRPr kumimoji="1" lang="ja-JP" altLang="en-US" sz="1200" dirty="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a:solidFill>
                            <a:schemeClr val="accent2"/>
                          </a:solidFill>
                        </a:rPr>
                        <a:t>現状の●●業務において●●の専門性が必要になり、その点の補強が必要であるため</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a:solidFill>
                            <a:schemeClr val="accent2"/>
                          </a:solidFill>
                        </a:rPr>
                        <a:t>●時間程度の講義</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extLst>
                  <a:ext uri="{0D108BD9-81ED-4DB2-BD59-A6C34878D82A}">
                    <a16:rowId xmlns:a16="http://schemas.microsoft.com/office/drawing/2014/main" val="1503443452"/>
                  </a:ext>
                </a:extLst>
              </a:tr>
              <a:tr h="370840">
                <a:tc>
                  <a:txBody>
                    <a:bodyPr/>
                    <a:lstStyle/>
                    <a:p>
                      <a:r>
                        <a:rPr kumimoji="1" lang="ja-JP" altLang="en-US" sz="1200" dirty="0">
                          <a:solidFill>
                            <a:schemeClr val="accent2"/>
                          </a:solidFill>
                        </a:rPr>
                        <a:t>（ア）大学●●学部生</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a:solidFill>
                            <a:schemeClr val="accent2"/>
                          </a:solidFill>
                        </a:rPr>
                        <a:t>受講生</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dirty="0">
                          <a:solidFill>
                            <a:schemeClr val="accent2"/>
                          </a:solidFill>
                        </a:rPr>
                        <a:t>●人</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dirty="0">
                          <a:solidFill>
                            <a:schemeClr val="accent2"/>
                          </a:solidFill>
                        </a:rPr>
                        <a:t>理由を記載</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a:solidFill>
                            <a:schemeClr val="accent2"/>
                          </a:solidFill>
                        </a:rPr>
                        <a:t>●ヶ月、計●時間程度の活動</a:t>
                      </a:r>
                      <a:endParaRPr kumimoji="1" lang="en-US" altLang="ja-JP" sz="1200" dirty="0">
                        <a:solidFill>
                          <a:schemeClr val="accent2"/>
                        </a:solidFill>
                      </a:endParaRPr>
                    </a:p>
                    <a:p>
                      <a:r>
                        <a:rPr kumimoji="1" lang="ja-JP" altLang="en-US" sz="1200">
                          <a:solidFill>
                            <a:schemeClr val="accent2"/>
                          </a:solidFill>
                        </a:rPr>
                        <a:t>（講義●時間、ゼミ●時間</a:t>
                      </a:r>
                      <a:r>
                        <a:rPr kumimoji="1" lang="en-US" altLang="ja-JP" sz="1200" dirty="0">
                          <a:solidFill>
                            <a:schemeClr val="accent2"/>
                          </a:solidFill>
                        </a:rPr>
                        <a:t>…</a:t>
                      </a:r>
                      <a:r>
                        <a:rPr kumimoji="1" lang="ja-JP" altLang="en-US" sz="1200">
                          <a:solidFill>
                            <a:schemeClr val="accent2"/>
                          </a:solidFill>
                        </a:rPr>
                        <a:t>）</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extLst>
                  <a:ext uri="{0D108BD9-81ED-4DB2-BD59-A6C34878D82A}">
                    <a16:rowId xmlns:a16="http://schemas.microsoft.com/office/drawing/2014/main" val="2657385566"/>
                  </a:ext>
                </a:extLst>
              </a:tr>
              <a:tr h="370840">
                <a:tc>
                  <a:txBody>
                    <a:bodyPr/>
                    <a:lstStyle/>
                    <a:p>
                      <a:r>
                        <a:rPr kumimoji="1" lang="ja-JP" altLang="en-US" sz="1200" dirty="0">
                          <a:solidFill>
                            <a:schemeClr val="accent2"/>
                          </a:solidFill>
                        </a:rPr>
                        <a:t>（ウ）関係会社●●担当</a:t>
                      </a:r>
                      <a:endParaRPr kumimoji="1" lang="en-US" altLang="ja-JP" sz="1200" dirty="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dirty="0">
                          <a:solidFill>
                            <a:schemeClr val="accent2"/>
                          </a:solidFill>
                        </a:rPr>
                        <a:t>聴講生</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dirty="0">
                          <a:solidFill>
                            <a:schemeClr val="accent2"/>
                          </a:solidFill>
                        </a:rPr>
                        <a:t>●人程度を想定</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dirty="0">
                          <a:solidFill>
                            <a:schemeClr val="accent2"/>
                          </a:solidFill>
                        </a:rPr>
                        <a:t>理由を記載</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dirty="0">
                          <a:solidFill>
                            <a:schemeClr val="accent2"/>
                          </a:solidFill>
                        </a:rPr>
                        <a:t>●ヶ月に１度、計●回を想定</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extLst>
                  <a:ext uri="{0D108BD9-81ED-4DB2-BD59-A6C34878D82A}">
                    <a16:rowId xmlns:a16="http://schemas.microsoft.com/office/drawing/2014/main" val="4239120820"/>
                  </a:ext>
                </a:extLst>
              </a:tr>
              <a:tr h="370840">
                <a:tc>
                  <a:txBody>
                    <a:bodyPr/>
                    <a:lstStyle/>
                    <a:p>
                      <a:r>
                        <a:rPr kumimoji="1" lang="ja-JP" altLang="en-US" sz="1200" dirty="0">
                          <a:solidFill>
                            <a:schemeClr val="accent2"/>
                          </a:solidFill>
                        </a:rPr>
                        <a:t>一般公開</a:t>
                      </a:r>
                      <a:endParaRPr kumimoji="1" lang="en-US" altLang="ja-JP" sz="1200" dirty="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dirty="0">
                          <a:solidFill>
                            <a:schemeClr val="accent2"/>
                          </a:solidFill>
                        </a:rPr>
                        <a:t>公開講座聴講生</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dirty="0">
                          <a:solidFill>
                            <a:schemeClr val="accent2"/>
                          </a:solidFill>
                        </a:rPr>
                        <a:t>●人程度を想定</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r>
                        <a:rPr kumimoji="1" lang="ja-JP" altLang="en-US" sz="1200" dirty="0">
                          <a:solidFill>
                            <a:schemeClr val="accent2"/>
                          </a:solidFill>
                        </a:rPr>
                        <a:t>理由を記載</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dirty="0">
                          <a:solidFill>
                            <a:schemeClr val="accent2"/>
                          </a:solidFill>
                        </a:rPr>
                        <a:t>●時間程度</a:t>
                      </a:r>
                      <a:r>
                        <a:rPr kumimoji="1" lang="en-US" altLang="ja-JP" sz="1200" dirty="0">
                          <a:solidFill>
                            <a:schemeClr val="accent2"/>
                          </a:solidFill>
                        </a:rPr>
                        <a:t>×</a:t>
                      </a:r>
                      <a:r>
                        <a:rPr kumimoji="1" lang="ja-JP" altLang="en-US" sz="1200" dirty="0">
                          <a:solidFill>
                            <a:schemeClr val="accent2"/>
                          </a:solidFill>
                        </a:rPr>
                        <a:t>●回を想定</a:t>
                      </a: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bg1"/>
                    </a:solidFill>
                  </a:tcPr>
                </a:tc>
                <a:extLst>
                  <a:ext uri="{0D108BD9-81ED-4DB2-BD59-A6C34878D82A}">
                    <a16:rowId xmlns:a16="http://schemas.microsoft.com/office/drawing/2014/main" val="3214994885"/>
                  </a:ext>
                </a:extLst>
              </a:tr>
            </a:tbl>
          </a:graphicData>
        </a:graphic>
      </p:graphicFrame>
    </p:spTree>
    <p:extLst>
      <p:ext uri="{BB962C8B-B14F-4D97-AF65-F5344CB8AC3E}">
        <p14:creationId xmlns:p14="http://schemas.microsoft.com/office/powerpoint/2010/main" val="237853193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27" name="直線コネクタ 26">
            <a:extLst>
              <a:ext uri="{FF2B5EF4-FFF2-40B4-BE49-F238E27FC236}">
                <a16:creationId xmlns:a16="http://schemas.microsoft.com/office/drawing/2014/main" id="{0A7FDE8A-0431-FA5A-01D2-B749B80F3B2F}"/>
              </a:ext>
            </a:extLst>
          </p:cNvPr>
          <p:cNvCxnSpPr>
            <a:cxnSpLocks/>
          </p:cNvCxnSpPr>
          <p:nvPr/>
        </p:nvCxnSpPr>
        <p:spPr>
          <a:xfrm>
            <a:off x="344488" y="4075444"/>
            <a:ext cx="8928992"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1846659"/>
          </a:xfrm>
        </p:spPr>
        <p:txBody>
          <a:bodyPr>
            <a:spAutoFit/>
          </a:bodyPr>
          <a:lstStyle/>
          <a:p>
            <a:r>
              <a:rPr lang="ja-JP" altLang="en-US" sz="1200" dirty="0"/>
              <a:t>２．の内容と紐付けて、共同講座の全体像を内容（講義、実習・フィールドワーク・</a:t>
            </a:r>
            <a:r>
              <a:rPr lang="en-US" altLang="ja-JP" sz="1200" dirty="0"/>
              <a:t>PBL</a:t>
            </a:r>
            <a:r>
              <a:rPr lang="ja-JP" altLang="en-US" sz="1200" dirty="0"/>
              <a:t>、共同研究等）毎に、説明してください。</a:t>
            </a:r>
            <a:endParaRPr lang="en-US" altLang="ja-JP" sz="1200" dirty="0"/>
          </a:p>
          <a:p>
            <a:r>
              <a:rPr lang="ja-JP" altLang="en-US" sz="1200" dirty="0"/>
              <a:t>各実施内容ごとの活動時間がわかるようにして</a:t>
            </a:r>
            <a:r>
              <a:rPr lang="ja-JP" altLang="en-US" sz="1200"/>
              <a:t>ください。</a:t>
            </a:r>
            <a:endParaRPr lang="en-US" altLang="ja-JP" sz="1200" dirty="0"/>
          </a:p>
          <a:p>
            <a:r>
              <a:rPr lang="ja-JP" altLang="en-US" sz="1200" dirty="0"/>
              <a:t>企業や高等教育機関の特色を活かして注力するポイントについては、特に詳細に記載してください。</a:t>
            </a:r>
            <a:endParaRPr lang="en-US" altLang="ja-JP" sz="1200" dirty="0"/>
          </a:p>
          <a:p>
            <a:pPr marL="0" indent="0">
              <a:buNone/>
            </a:pPr>
            <a:r>
              <a:rPr lang="ja-JP" altLang="en-US" sz="1200" dirty="0">
                <a:solidFill>
                  <a:schemeClr val="accent2"/>
                </a:solidFill>
              </a:rPr>
              <a:t>（記載例）</a:t>
            </a:r>
            <a:endParaRPr lang="en-US" altLang="ja-JP" sz="1200" dirty="0">
              <a:solidFill>
                <a:schemeClr val="accent2"/>
              </a:solidFill>
            </a:endParaRPr>
          </a:p>
          <a:p>
            <a:r>
              <a:rPr lang="ja-JP" altLang="en-US" sz="1200" dirty="0">
                <a:solidFill>
                  <a:schemeClr val="accent2"/>
                </a:solidFill>
              </a:rPr>
              <a:t>●●～●●の期間、●●大学と共同で●●講座を開講。 ●●講座を開講は●●に関する共同研究や、●●に関する講義と●●実習から構成される。修了した人材は、●●によって成果を●●に還元していく。</a:t>
            </a:r>
            <a:endParaRPr lang="en-US" altLang="ja-JP" sz="1200" dirty="0">
              <a:solidFill>
                <a:schemeClr val="accent2"/>
              </a:solidFill>
            </a:endParaRPr>
          </a:p>
          <a:p>
            <a:r>
              <a:rPr lang="ja-JP" altLang="en-US" sz="1200" dirty="0">
                <a:solidFill>
                  <a:schemeClr val="accent2"/>
                </a:solidFill>
              </a:rPr>
              <a:t>特に、●●領域の研究については、●●内には知見が不足しているため、講義だけではなく、●●と連携して実際に●●を行うことで、●●の事業化を担う人材育成につなげる。</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3-2. </a:t>
            </a:r>
            <a:r>
              <a:rPr lang="ja-JP" altLang="en-US"/>
              <a:t>講座の全体像</a:t>
            </a:r>
          </a:p>
        </p:txBody>
      </p:sp>
      <p:sp>
        <p:nvSpPr>
          <p:cNvPr id="28" name="テキスト ボックス 27">
            <a:extLst>
              <a:ext uri="{FF2B5EF4-FFF2-40B4-BE49-F238E27FC236}">
                <a16:creationId xmlns:a16="http://schemas.microsoft.com/office/drawing/2014/main" id="{17C016A7-CA73-9C74-A595-5FE2CFBA4093}"/>
              </a:ext>
            </a:extLst>
          </p:cNvPr>
          <p:cNvSpPr txBox="1"/>
          <p:nvPr/>
        </p:nvSpPr>
        <p:spPr>
          <a:xfrm>
            <a:off x="364234" y="3717032"/>
            <a:ext cx="1402948"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共同講座の全体像</a:t>
            </a:r>
          </a:p>
        </p:txBody>
      </p:sp>
      <p:sp>
        <p:nvSpPr>
          <p:cNvPr id="22" name="正方形/長方形 21">
            <a:extLst>
              <a:ext uri="{FF2B5EF4-FFF2-40B4-BE49-F238E27FC236}">
                <a16:creationId xmlns:a16="http://schemas.microsoft.com/office/drawing/2014/main" id="{5180D57E-CBE6-BE39-F137-AA094AEC2651}"/>
              </a:ext>
            </a:extLst>
          </p:cNvPr>
          <p:cNvSpPr/>
          <p:nvPr/>
        </p:nvSpPr>
        <p:spPr>
          <a:xfrm>
            <a:off x="394773" y="4608055"/>
            <a:ext cx="1296144" cy="613485"/>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200" b="1">
                <a:solidFill>
                  <a:schemeClr val="accent2"/>
                </a:solidFill>
                <a:latin typeface="+mn-ea"/>
                <a:cs typeface="Arial" panose="020B0604020202020204" pitchFamily="34" charset="0"/>
              </a:rPr>
              <a:t>講義</a:t>
            </a:r>
            <a:endParaRPr kumimoji="1" lang="en-US" altLang="ja-JP" sz="1200" b="1">
              <a:solidFill>
                <a:schemeClr val="accent2"/>
              </a:solidFill>
              <a:latin typeface="+mn-ea"/>
              <a:cs typeface="Arial" panose="020B0604020202020204" pitchFamily="34" charset="0"/>
            </a:endParaRPr>
          </a:p>
        </p:txBody>
      </p:sp>
      <p:sp>
        <p:nvSpPr>
          <p:cNvPr id="23" name="正方形/長方形 22">
            <a:extLst>
              <a:ext uri="{FF2B5EF4-FFF2-40B4-BE49-F238E27FC236}">
                <a16:creationId xmlns:a16="http://schemas.microsoft.com/office/drawing/2014/main" id="{48A7AFAB-82A1-65B0-AF4B-6E7A929BFD1C}"/>
              </a:ext>
            </a:extLst>
          </p:cNvPr>
          <p:cNvSpPr/>
          <p:nvPr/>
        </p:nvSpPr>
        <p:spPr>
          <a:xfrm>
            <a:off x="394773" y="5283211"/>
            <a:ext cx="1296144" cy="612000"/>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実習・</a:t>
            </a:r>
            <a:r>
              <a:rPr kumimoji="1" lang="en-US" altLang="ja-JP" sz="1200" b="1">
                <a:solidFill>
                  <a:schemeClr val="accent2"/>
                </a:solidFill>
                <a:latin typeface="+mn-ea"/>
                <a:cs typeface="Arial" panose="020B0604020202020204" pitchFamily="34" charset="0"/>
              </a:rPr>
              <a:t>PBL</a:t>
            </a:r>
            <a:endParaRPr lang="en-US" altLang="ja-JP" sz="1200" b="1">
              <a:solidFill>
                <a:schemeClr val="accent2"/>
              </a:solidFill>
              <a:latin typeface="+mn-ea"/>
              <a:cs typeface="Arial" panose="020B0604020202020204" pitchFamily="34" charset="0"/>
            </a:endParaRPr>
          </a:p>
          <a:p>
            <a:pPr algn="ctr"/>
            <a:r>
              <a:rPr kumimoji="1" lang="ja-JP" altLang="en-US" sz="1200" b="1">
                <a:solidFill>
                  <a:schemeClr val="accent2"/>
                </a:solidFill>
                <a:latin typeface="+mn-ea"/>
                <a:cs typeface="Arial" panose="020B0604020202020204" pitchFamily="34" charset="0"/>
              </a:rPr>
              <a:t>フィールドワーク</a:t>
            </a:r>
          </a:p>
        </p:txBody>
      </p:sp>
      <p:sp>
        <p:nvSpPr>
          <p:cNvPr id="24" name="正方形/長方形 23">
            <a:extLst>
              <a:ext uri="{FF2B5EF4-FFF2-40B4-BE49-F238E27FC236}">
                <a16:creationId xmlns:a16="http://schemas.microsoft.com/office/drawing/2014/main" id="{B198A32D-9348-B47C-4589-6CC6FDA59557}"/>
              </a:ext>
            </a:extLst>
          </p:cNvPr>
          <p:cNvSpPr/>
          <p:nvPr/>
        </p:nvSpPr>
        <p:spPr>
          <a:xfrm>
            <a:off x="394773" y="5976008"/>
            <a:ext cx="1296144" cy="612000"/>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共同研究</a:t>
            </a:r>
          </a:p>
        </p:txBody>
      </p:sp>
      <p:sp>
        <p:nvSpPr>
          <p:cNvPr id="39" name="正方形/長方形 38">
            <a:extLst>
              <a:ext uri="{FF2B5EF4-FFF2-40B4-BE49-F238E27FC236}">
                <a16:creationId xmlns:a16="http://schemas.microsoft.com/office/drawing/2014/main" id="{2B93B205-4483-CF7D-C855-1EA770D6ACD5}"/>
              </a:ext>
            </a:extLst>
          </p:cNvPr>
          <p:cNvSpPr/>
          <p:nvPr/>
        </p:nvSpPr>
        <p:spPr>
          <a:xfrm>
            <a:off x="3295980" y="4219215"/>
            <a:ext cx="1480319" cy="306742"/>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実施主体</a:t>
            </a:r>
          </a:p>
        </p:txBody>
      </p:sp>
      <p:sp>
        <p:nvSpPr>
          <p:cNvPr id="40" name="テキスト ボックス 39">
            <a:extLst>
              <a:ext uri="{FF2B5EF4-FFF2-40B4-BE49-F238E27FC236}">
                <a16:creationId xmlns:a16="http://schemas.microsoft.com/office/drawing/2014/main" id="{0D41FE69-0999-14E2-1452-CDDE18CA845A}"/>
              </a:ext>
            </a:extLst>
          </p:cNvPr>
          <p:cNvSpPr txBox="1"/>
          <p:nvPr/>
        </p:nvSpPr>
        <p:spPr>
          <a:xfrm>
            <a:off x="3295980" y="4619558"/>
            <a:ext cx="1480319" cy="61200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p:txBody>
      </p:sp>
      <p:sp>
        <p:nvSpPr>
          <p:cNvPr id="41" name="テキスト ボックス 40">
            <a:extLst>
              <a:ext uri="{FF2B5EF4-FFF2-40B4-BE49-F238E27FC236}">
                <a16:creationId xmlns:a16="http://schemas.microsoft.com/office/drawing/2014/main" id="{66443F51-1F7E-9C23-3577-6B2BA500FB16}"/>
              </a:ext>
            </a:extLst>
          </p:cNvPr>
          <p:cNvSpPr txBox="1"/>
          <p:nvPr/>
        </p:nvSpPr>
        <p:spPr>
          <a:xfrm>
            <a:off x="3295980" y="5283210"/>
            <a:ext cx="1480319" cy="61200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p:txBody>
      </p:sp>
      <p:sp>
        <p:nvSpPr>
          <p:cNvPr id="42" name="テキスト ボックス 41">
            <a:extLst>
              <a:ext uri="{FF2B5EF4-FFF2-40B4-BE49-F238E27FC236}">
                <a16:creationId xmlns:a16="http://schemas.microsoft.com/office/drawing/2014/main" id="{05C8050A-E00F-A5A5-BB85-3F4649C9C2FE}"/>
              </a:ext>
            </a:extLst>
          </p:cNvPr>
          <p:cNvSpPr txBox="1"/>
          <p:nvPr/>
        </p:nvSpPr>
        <p:spPr>
          <a:xfrm>
            <a:off x="3295980" y="5973583"/>
            <a:ext cx="1480319" cy="61200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p:txBody>
      </p:sp>
      <p:sp>
        <p:nvSpPr>
          <p:cNvPr id="36" name="テキスト ボックス 35">
            <a:extLst>
              <a:ext uri="{FF2B5EF4-FFF2-40B4-BE49-F238E27FC236}">
                <a16:creationId xmlns:a16="http://schemas.microsoft.com/office/drawing/2014/main" id="{E88BB5D9-3DFC-4090-E5D7-BEE93BC7F771}"/>
              </a:ext>
            </a:extLst>
          </p:cNvPr>
          <p:cNvSpPr txBox="1"/>
          <p:nvPr/>
        </p:nvSpPr>
        <p:spPr>
          <a:xfrm>
            <a:off x="4840832" y="4619558"/>
            <a:ext cx="1480319" cy="612000"/>
          </a:xfrm>
          <a:prstGeom prst="rect">
            <a:avLst/>
          </a:prstGeom>
          <a:noFill/>
          <a:ln w="38100">
            <a:solidFill>
              <a:schemeClr val="accent2"/>
            </a:solidFill>
          </a:ln>
        </p:spPr>
        <p:txBody>
          <a:bodyPr wrap="square" rtlCol="0">
            <a:noAutofit/>
          </a:bodyPr>
          <a:lstStyle>
            <a:defPPr>
              <a:defRPr lang="ja-JP"/>
            </a:defPPr>
            <a:lvl1pPr marL="177800" indent="-177800">
              <a:spcAft>
                <a:spcPts val="300"/>
              </a:spcAft>
              <a:buFont typeface="Wingdings" panose="05000000000000000000" pitchFamily="2" charset="2"/>
              <a:buChar char="ü"/>
              <a:defRPr sz="1200">
                <a:solidFill>
                  <a:schemeClr val="accent2"/>
                </a:solidFill>
                <a:latin typeface="+mn-ea"/>
                <a:cs typeface="Arial" panose="020B0604020202020204" pitchFamily="34" charset="0"/>
              </a:defRPr>
            </a:lvl1pPr>
          </a:lstStyle>
          <a:p>
            <a:r>
              <a:rPr lang="ja-JP" altLang="en-US" sz="1100"/>
              <a:t>ああああ</a:t>
            </a:r>
            <a:endParaRPr kumimoji="1" lang="en-US" altLang="ja-JP" sz="1100" dirty="0">
              <a:latin typeface="+mn-ea"/>
              <a:cs typeface="Arial" panose="020B0604020202020204" pitchFamily="34" charset="0"/>
            </a:endParaRPr>
          </a:p>
          <a:p>
            <a:pPr marL="0" indent="0">
              <a:buNone/>
            </a:pPr>
            <a:r>
              <a:rPr lang="en-US" altLang="ja-JP" sz="1100" dirty="0"/>
              <a:t>(</a:t>
            </a:r>
            <a:r>
              <a:rPr lang="ja-JP" altLang="en-US" sz="1100"/>
              <a:t>合計</a:t>
            </a:r>
            <a:r>
              <a:rPr lang="en-US" altLang="ja-JP" sz="1100" dirty="0"/>
              <a:t>XX</a:t>
            </a:r>
            <a:r>
              <a:rPr lang="ja-JP" altLang="en-US" sz="1100"/>
              <a:t>時間</a:t>
            </a:r>
            <a:r>
              <a:rPr lang="en-US" altLang="ja-JP" sz="1100" dirty="0"/>
              <a:t>)</a:t>
            </a:r>
            <a:endParaRPr kumimoji="1" lang="en-US" altLang="ja-JP" sz="1100" dirty="0">
              <a:latin typeface="+mn-ea"/>
              <a:cs typeface="Arial" panose="020B0604020202020204" pitchFamily="34" charset="0"/>
            </a:endParaRPr>
          </a:p>
        </p:txBody>
      </p:sp>
      <p:sp>
        <p:nvSpPr>
          <p:cNvPr id="25" name="正方形/長方形 24">
            <a:extLst>
              <a:ext uri="{FF2B5EF4-FFF2-40B4-BE49-F238E27FC236}">
                <a16:creationId xmlns:a16="http://schemas.microsoft.com/office/drawing/2014/main" id="{8889FB52-7029-7687-D118-D9F3F18364D4}"/>
              </a:ext>
            </a:extLst>
          </p:cNvPr>
          <p:cNvSpPr/>
          <p:nvPr/>
        </p:nvSpPr>
        <p:spPr>
          <a:xfrm>
            <a:off x="4840832" y="4219215"/>
            <a:ext cx="1480319" cy="306742"/>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実施内容</a:t>
            </a:r>
            <a:endParaRPr kumimoji="1" lang="ja-JP" altLang="en-US" sz="1200">
              <a:solidFill>
                <a:schemeClr val="accent2"/>
              </a:solidFill>
              <a:latin typeface="+mn-ea"/>
              <a:cs typeface="Arial" panose="020B0604020202020204" pitchFamily="34" charset="0"/>
            </a:endParaRPr>
          </a:p>
        </p:txBody>
      </p:sp>
      <p:sp>
        <p:nvSpPr>
          <p:cNvPr id="32" name="テキスト ボックス 31">
            <a:extLst>
              <a:ext uri="{FF2B5EF4-FFF2-40B4-BE49-F238E27FC236}">
                <a16:creationId xmlns:a16="http://schemas.microsoft.com/office/drawing/2014/main" id="{DDCABB46-C0B2-41B1-ABDB-0707E1E4DEE6}"/>
              </a:ext>
            </a:extLst>
          </p:cNvPr>
          <p:cNvSpPr txBox="1"/>
          <p:nvPr/>
        </p:nvSpPr>
        <p:spPr>
          <a:xfrm>
            <a:off x="4840832" y="5283210"/>
            <a:ext cx="1480319" cy="61200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dirty="0">
              <a:solidFill>
                <a:schemeClr val="accent2"/>
              </a:solidFill>
              <a:latin typeface="+mn-ea"/>
              <a:cs typeface="Arial" panose="020B0604020202020204" pitchFamily="34" charset="0"/>
            </a:endParaRPr>
          </a:p>
          <a:p>
            <a:pPr algn="l">
              <a:spcAft>
                <a:spcPts val="300"/>
              </a:spcAft>
            </a:pPr>
            <a:r>
              <a:rPr lang="en-US" altLang="ja-JP" sz="1100" dirty="0">
                <a:solidFill>
                  <a:schemeClr val="accent2"/>
                </a:solidFill>
                <a:latin typeface="+mn-ea"/>
                <a:cs typeface="Arial" panose="020B0604020202020204" pitchFamily="34" charset="0"/>
              </a:rPr>
              <a:t>(</a:t>
            </a:r>
            <a:r>
              <a:rPr lang="ja-JP" altLang="en-US" sz="1100">
                <a:solidFill>
                  <a:schemeClr val="accent2"/>
                </a:solidFill>
                <a:latin typeface="+mn-ea"/>
                <a:cs typeface="Arial" panose="020B0604020202020204" pitchFamily="34" charset="0"/>
              </a:rPr>
              <a:t>合計</a:t>
            </a:r>
            <a:r>
              <a:rPr lang="en-US" altLang="ja-JP" sz="1100" dirty="0">
                <a:solidFill>
                  <a:schemeClr val="accent2"/>
                </a:solidFill>
                <a:latin typeface="+mn-ea"/>
                <a:cs typeface="Arial" panose="020B0604020202020204" pitchFamily="34" charset="0"/>
              </a:rPr>
              <a:t>XX</a:t>
            </a:r>
            <a:r>
              <a:rPr lang="ja-JP" altLang="en-US" sz="1100">
                <a:solidFill>
                  <a:schemeClr val="accent2"/>
                </a:solidFill>
                <a:latin typeface="+mn-ea"/>
                <a:cs typeface="Arial" panose="020B0604020202020204" pitchFamily="34" charset="0"/>
              </a:rPr>
              <a:t>時間</a:t>
            </a:r>
            <a:r>
              <a:rPr lang="en-US" altLang="ja-JP"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a:p>
            <a:pPr algn="l">
              <a:spcAft>
                <a:spcPts val="300"/>
              </a:spcAft>
            </a:pPr>
            <a:endParaRPr kumimoji="1" lang="en-US" altLang="ja-JP" sz="1100" dirty="0">
              <a:solidFill>
                <a:schemeClr val="accent2"/>
              </a:solidFill>
              <a:latin typeface="+mn-ea"/>
              <a:cs typeface="Arial" panose="020B0604020202020204" pitchFamily="34" charset="0"/>
            </a:endParaRPr>
          </a:p>
        </p:txBody>
      </p:sp>
      <p:sp>
        <p:nvSpPr>
          <p:cNvPr id="33" name="テキスト ボックス 32">
            <a:extLst>
              <a:ext uri="{FF2B5EF4-FFF2-40B4-BE49-F238E27FC236}">
                <a16:creationId xmlns:a16="http://schemas.microsoft.com/office/drawing/2014/main" id="{CE22DEA1-8588-D2BD-C665-601BF9E7D9BF}"/>
              </a:ext>
            </a:extLst>
          </p:cNvPr>
          <p:cNvSpPr txBox="1"/>
          <p:nvPr/>
        </p:nvSpPr>
        <p:spPr>
          <a:xfrm>
            <a:off x="4840832" y="5973583"/>
            <a:ext cx="1480319" cy="61200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dirty="0">
              <a:solidFill>
                <a:schemeClr val="accent2"/>
              </a:solidFill>
              <a:latin typeface="+mn-ea"/>
              <a:cs typeface="Arial" panose="020B0604020202020204" pitchFamily="34" charset="0"/>
            </a:endParaRPr>
          </a:p>
          <a:p>
            <a:pPr algn="l">
              <a:spcAft>
                <a:spcPts val="300"/>
              </a:spcAft>
            </a:pPr>
            <a:r>
              <a:rPr lang="en-US" altLang="ja-JP" sz="1100" dirty="0">
                <a:solidFill>
                  <a:schemeClr val="accent2"/>
                </a:solidFill>
                <a:latin typeface="+mn-ea"/>
                <a:cs typeface="Arial" panose="020B0604020202020204" pitchFamily="34" charset="0"/>
              </a:rPr>
              <a:t>(</a:t>
            </a:r>
            <a:r>
              <a:rPr lang="ja-JP" altLang="en-US" sz="1100">
                <a:solidFill>
                  <a:schemeClr val="accent2"/>
                </a:solidFill>
                <a:latin typeface="+mn-ea"/>
                <a:cs typeface="Arial" panose="020B0604020202020204" pitchFamily="34" charset="0"/>
              </a:rPr>
              <a:t>合計</a:t>
            </a:r>
            <a:r>
              <a:rPr lang="en-US" altLang="ja-JP" sz="1100" dirty="0">
                <a:solidFill>
                  <a:schemeClr val="accent2"/>
                </a:solidFill>
                <a:latin typeface="+mn-ea"/>
                <a:cs typeface="Arial" panose="020B0604020202020204" pitchFamily="34" charset="0"/>
              </a:rPr>
              <a:t>XX</a:t>
            </a:r>
            <a:r>
              <a:rPr lang="ja-JP" altLang="en-US" sz="1100">
                <a:solidFill>
                  <a:schemeClr val="accent2"/>
                </a:solidFill>
                <a:latin typeface="+mn-ea"/>
                <a:cs typeface="Arial" panose="020B0604020202020204" pitchFamily="34" charset="0"/>
              </a:rPr>
              <a:t>時間</a:t>
            </a:r>
            <a:r>
              <a:rPr lang="en-US" altLang="ja-JP"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p:txBody>
      </p:sp>
      <p:sp>
        <p:nvSpPr>
          <p:cNvPr id="46" name="正方形/長方形 45">
            <a:extLst>
              <a:ext uri="{FF2B5EF4-FFF2-40B4-BE49-F238E27FC236}">
                <a16:creationId xmlns:a16="http://schemas.microsoft.com/office/drawing/2014/main" id="{9355889F-BA43-7755-C9B2-4B0A60945A5B}"/>
              </a:ext>
            </a:extLst>
          </p:cNvPr>
          <p:cNvSpPr/>
          <p:nvPr/>
        </p:nvSpPr>
        <p:spPr>
          <a:xfrm>
            <a:off x="7185434" y="4219215"/>
            <a:ext cx="2088046" cy="306742"/>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特に注力するポイント</a:t>
            </a:r>
          </a:p>
        </p:txBody>
      </p:sp>
      <p:sp>
        <p:nvSpPr>
          <p:cNvPr id="47" name="テキスト ボックス 46">
            <a:extLst>
              <a:ext uri="{FF2B5EF4-FFF2-40B4-BE49-F238E27FC236}">
                <a16:creationId xmlns:a16="http://schemas.microsoft.com/office/drawing/2014/main" id="{368653B8-0749-33E5-EB4F-63EDDC67C6E4}"/>
              </a:ext>
            </a:extLst>
          </p:cNvPr>
          <p:cNvSpPr txBox="1"/>
          <p:nvPr/>
        </p:nvSpPr>
        <p:spPr>
          <a:xfrm>
            <a:off x="7186922" y="4619557"/>
            <a:ext cx="2086558" cy="1966025"/>
          </a:xfrm>
          <a:prstGeom prst="rect">
            <a:avLst/>
          </a:prstGeom>
          <a:noFill/>
          <a:ln w="38100">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p:txBody>
      </p:sp>
      <p:sp>
        <p:nvSpPr>
          <p:cNvPr id="10" name="矢印: 右 9">
            <a:extLst>
              <a:ext uri="{FF2B5EF4-FFF2-40B4-BE49-F238E27FC236}">
                <a16:creationId xmlns:a16="http://schemas.microsoft.com/office/drawing/2014/main" id="{C92EF07D-802C-9929-6BE1-3E6C47B1D883}"/>
              </a:ext>
            </a:extLst>
          </p:cNvPr>
          <p:cNvSpPr/>
          <p:nvPr/>
        </p:nvSpPr>
        <p:spPr>
          <a:xfrm>
            <a:off x="6610020" y="4763311"/>
            <a:ext cx="360040" cy="324493"/>
          </a:xfrm>
          <a:prstGeom prst="rightArrow">
            <a:avLst/>
          </a:prstGeom>
          <a:solidFill>
            <a:schemeClr val="bg1"/>
          </a:solidFill>
          <a:ln w="952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b="1">
              <a:solidFill>
                <a:schemeClr val="accent1"/>
              </a:solidFill>
              <a:latin typeface="+mn-ea"/>
              <a:cs typeface="Arial" panose="020B0604020202020204" pitchFamily="34" charset="0"/>
            </a:endParaRPr>
          </a:p>
        </p:txBody>
      </p:sp>
      <p:sp>
        <p:nvSpPr>
          <p:cNvPr id="2" name="正方形/長方形 1">
            <a:extLst>
              <a:ext uri="{FF2B5EF4-FFF2-40B4-BE49-F238E27FC236}">
                <a16:creationId xmlns:a16="http://schemas.microsoft.com/office/drawing/2014/main" id="{3B542EEC-E682-C904-9754-CE37914F9D1E}"/>
              </a:ext>
            </a:extLst>
          </p:cNvPr>
          <p:cNvSpPr/>
          <p:nvPr/>
        </p:nvSpPr>
        <p:spPr>
          <a:xfrm>
            <a:off x="1751128" y="4219215"/>
            <a:ext cx="1480319" cy="306742"/>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対象者</a:t>
            </a:r>
          </a:p>
        </p:txBody>
      </p:sp>
      <p:sp>
        <p:nvSpPr>
          <p:cNvPr id="3" name="テキスト ボックス 2">
            <a:extLst>
              <a:ext uri="{FF2B5EF4-FFF2-40B4-BE49-F238E27FC236}">
                <a16:creationId xmlns:a16="http://schemas.microsoft.com/office/drawing/2014/main" id="{E478B23B-2349-10C6-9B32-916BBDB623EC}"/>
              </a:ext>
            </a:extLst>
          </p:cNvPr>
          <p:cNvSpPr txBox="1"/>
          <p:nvPr/>
        </p:nvSpPr>
        <p:spPr>
          <a:xfrm>
            <a:off x="1751128" y="4619558"/>
            <a:ext cx="1480319" cy="61200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p:txBody>
      </p:sp>
      <p:sp>
        <p:nvSpPr>
          <p:cNvPr id="4" name="テキスト ボックス 3">
            <a:extLst>
              <a:ext uri="{FF2B5EF4-FFF2-40B4-BE49-F238E27FC236}">
                <a16:creationId xmlns:a16="http://schemas.microsoft.com/office/drawing/2014/main" id="{10DFD1B7-D481-5337-8D75-B2821093FEB5}"/>
              </a:ext>
            </a:extLst>
          </p:cNvPr>
          <p:cNvSpPr txBox="1"/>
          <p:nvPr/>
        </p:nvSpPr>
        <p:spPr>
          <a:xfrm>
            <a:off x="1751128" y="5283210"/>
            <a:ext cx="1480319" cy="61200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p:txBody>
      </p:sp>
      <p:sp>
        <p:nvSpPr>
          <p:cNvPr id="5" name="テキスト ボックス 4">
            <a:extLst>
              <a:ext uri="{FF2B5EF4-FFF2-40B4-BE49-F238E27FC236}">
                <a16:creationId xmlns:a16="http://schemas.microsoft.com/office/drawing/2014/main" id="{695693F6-5EFF-95C9-A469-50726527B159}"/>
              </a:ext>
            </a:extLst>
          </p:cNvPr>
          <p:cNvSpPr txBox="1"/>
          <p:nvPr/>
        </p:nvSpPr>
        <p:spPr>
          <a:xfrm>
            <a:off x="1751128" y="5973583"/>
            <a:ext cx="1480319" cy="61200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p:txBody>
      </p:sp>
    </p:spTree>
    <p:extLst>
      <p:ext uri="{BB962C8B-B14F-4D97-AF65-F5344CB8AC3E}">
        <p14:creationId xmlns:p14="http://schemas.microsoft.com/office/powerpoint/2010/main" val="74711784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1421928"/>
          </a:xfrm>
        </p:spPr>
        <p:txBody>
          <a:bodyPr>
            <a:spAutoFit/>
          </a:bodyPr>
          <a:lstStyle/>
          <a:p>
            <a:r>
              <a:rPr lang="en-US" altLang="ja-JP" sz="1200" dirty="0"/>
              <a:t>3-2. </a:t>
            </a:r>
            <a:r>
              <a:rPr lang="ja-JP" altLang="en-US" sz="1200" dirty="0"/>
              <a:t>に記載した実施事項について、それぞれどのように実施していくか、具体的な方法について説明してください。</a:t>
            </a:r>
            <a:endParaRPr lang="en-US" altLang="ja-JP" sz="1200" dirty="0"/>
          </a:p>
          <a:p>
            <a:pPr marL="0" indent="0">
              <a:buNone/>
            </a:pPr>
            <a:r>
              <a:rPr lang="ja-JP" altLang="en-US" sz="1200" dirty="0">
                <a:solidFill>
                  <a:schemeClr val="accent2"/>
                </a:solidFill>
              </a:rPr>
              <a:t>（記載例）</a:t>
            </a:r>
            <a:endParaRPr lang="en-US" altLang="ja-JP" sz="1200" dirty="0">
              <a:solidFill>
                <a:schemeClr val="accent2"/>
              </a:solidFill>
            </a:endParaRPr>
          </a:p>
          <a:p>
            <a:r>
              <a:rPr lang="ja-JP" altLang="en-US" sz="1200" dirty="0">
                <a:solidFill>
                  <a:schemeClr val="accent2"/>
                </a:solidFill>
              </a:rPr>
              <a:t>弊社から派遣する社員の他、学生・一般も対象としたオープン講義（参加無料）を、●時間</a:t>
            </a:r>
            <a:r>
              <a:rPr lang="en-US" altLang="ja-JP" sz="1200" dirty="0">
                <a:solidFill>
                  <a:schemeClr val="accent2"/>
                </a:solidFill>
              </a:rPr>
              <a:t>×</a:t>
            </a:r>
            <a:r>
              <a:rPr lang="ja-JP" altLang="en-US" sz="1200" dirty="0">
                <a:solidFill>
                  <a:schemeClr val="accent2"/>
                </a:solidFill>
              </a:rPr>
              <a:t>●回を開催予定。</a:t>
            </a:r>
            <a:endParaRPr lang="en-US" altLang="ja-JP" sz="1200" dirty="0">
              <a:solidFill>
                <a:schemeClr val="accent2"/>
              </a:solidFill>
            </a:endParaRPr>
          </a:p>
          <a:p>
            <a:r>
              <a:rPr lang="ja-JP" altLang="en-US" sz="1200" dirty="0">
                <a:solidFill>
                  <a:schemeClr val="accent2"/>
                </a:solidFill>
              </a:rPr>
              <a:t>講義内容は、●●に関する共同研究に関連する●●等を想定。特に●●について興味を持ってもらうことで、将来的な●●業界での採用に対して●●ことを目指す。</a:t>
            </a:r>
            <a:endParaRPr lang="en-US" altLang="ja-JP" sz="1200" dirty="0">
              <a:solidFill>
                <a:schemeClr val="accent2"/>
              </a:solidFill>
            </a:endParaRPr>
          </a:p>
          <a:p>
            <a:r>
              <a:rPr lang="ja-JP" altLang="en-US" sz="1200" dirty="0">
                <a:solidFill>
                  <a:schemeClr val="accent2"/>
                </a:solidFill>
              </a:rPr>
              <a:t>なお、実施にあたっては、●●を集めたワークショップや、●●に対する発表などを●●毎に設けて、学習効果の定着率を高める運用を行う。</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3-2-①. </a:t>
            </a:r>
            <a:r>
              <a:rPr lang="ja-JP" altLang="en-US"/>
              <a:t>実施方法（講義）</a:t>
            </a:r>
          </a:p>
        </p:txBody>
      </p:sp>
      <p:graphicFrame>
        <p:nvGraphicFramePr>
          <p:cNvPr id="26" name="表 25">
            <a:extLst>
              <a:ext uri="{FF2B5EF4-FFF2-40B4-BE49-F238E27FC236}">
                <a16:creationId xmlns:a16="http://schemas.microsoft.com/office/drawing/2014/main" id="{60670375-FF36-28B2-A472-662BACDAE463}"/>
              </a:ext>
            </a:extLst>
          </p:cNvPr>
          <p:cNvGraphicFramePr>
            <a:graphicFrameLocks noGrp="1"/>
          </p:cNvGraphicFramePr>
          <p:nvPr/>
        </p:nvGraphicFramePr>
        <p:xfrm>
          <a:off x="5241032" y="4005064"/>
          <a:ext cx="4248472" cy="2467812"/>
        </p:xfrm>
        <a:graphic>
          <a:graphicData uri="http://schemas.openxmlformats.org/drawingml/2006/table">
            <a:tbl>
              <a:tblPr firstRow="1" bandRow="1"/>
              <a:tblGrid>
                <a:gridCol w="498463">
                  <a:extLst>
                    <a:ext uri="{9D8B030D-6E8A-4147-A177-3AD203B41FA5}">
                      <a16:colId xmlns:a16="http://schemas.microsoft.com/office/drawing/2014/main" val="2112991199"/>
                    </a:ext>
                  </a:extLst>
                </a:gridCol>
                <a:gridCol w="644856">
                  <a:extLst>
                    <a:ext uri="{9D8B030D-6E8A-4147-A177-3AD203B41FA5}">
                      <a16:colId xmlns:a16="http://schemas.microsoft.com/office/drawing/2014/main" val="20001"/>
                    </a:ext>
                  </a:extLst>
                </a:gridCol>
                <a:gridCol w="1304953">
                  <a:extLst>
                    <a:ext uri="{9D8B030D-6E8A-4147-A177-3AD203B41FA5}">
                      <a16:colId xmlns:a16="http://schemas.microsoft.com/office/drawing/2014/main" val="20002"/>
                    </a:ext>
                  </a:extLst>
                </a:gridCol>
                <a:gridCol w="900100">
                  <a:extLst>
                    <a:ext uri="{9D8B030D-6E8A-4147-A177-3AD203B41FA5}">
                      <a16:colId xmlns:a16="http://schemas.microsoft.com/office/drawing/2014/main" val="3629972149"/>
                    </a:ext>
                  </a:extLst>
                </a:gridCol>
                <a:gridCol w="900100">
                  <a:extLst>
                    <a:ext uri="{9D8B030D-6E8A-4147-A177-3AD203B41FA5}">
                      <a16:colId xmlns:a16="http://schemas.microsoft.com/office/drawing/2014/main" val="20003"/>
                    </a:ext>
                  </a:extLst>
                </a:gridCol>
              </a:tblGrid>
              <a:tr h="411302">
                <a:tc>
                  <a:txBody>
                    <a:bodyPr/>
                    <a:lstStyle/>
                    <a:p>
                      <a:pPr algn="ctr"/>
                      <a:r>
                        <a:rPr kumimoji="1" lang="ja-JP" altLang="en-US" sz="1100">
                          <a:solidFill>
                            <a:schemeClr val="accent2"/>
                          </a:solidFill>
                          <a:latin typeface="+mn-ea"/>
                          <a:ea typeface="+mn-ea"/>
                        </a:rPr>
                        <a:t>日程</a:t>
                      </a:r>
                    </a:p>
                  </a:txBody>
                  <a:tcPr anchor="ctr">
                    <a:lnL w="12700" cap="flat" cmpd="sng" algn="ctr">
                      <a:solidFill>
                        <a:schemeClr val="accent2">
                          <a:lumMod val="75000"/>
                        </a:schemeClr>
                      </a:solidFill>
                      <a:prstDash val="solid"/>
                      <a:round/>
                      <a:headEnd type="none" w="med" len="med"/>
                      <a:tailEnd type="none" w="med" len="med"/>
                    </a:lnL>
                    <a:lnR w="12700" cap="flat" cmpd="sng" algn="ctr">
                      <a:solidFill>
                        <a:schemeClr val="accent2">
                          <a:lumMod val="75000"/>
                        </a:schemeClr>
                      </a:solidFill>
                      <a:prstDash val="solid"/>
                      <a:round/>
                      <a:headEnd type="none" w="med" len="med"/>
                      <a:tailEnd type="none" w="med" len="med"/>
                    </a:lnR>
                    <a:lnT w="12700" cap="flat" cmpd="sng" algn="ctr">
                      <a:solidFill>
                        <a:schemeClr val="accent2">
                          <a:lumMod val="75000"/>
                        </a:schemeClr>
                      </a:solidFill>
                      <a:prstDash val="solid"/>
                      <a:round/>
                      <a:headEnd type="none" w="med" len="med"/>
                      <a:tailEnd type="none" w="med" len="med"/>
                    </a:lnT>
                    <a:lnB w="12700" cap="flat" cmpd="sng" algn="ctr">
                      <a:solidFill>
                        <a:schemeClr val="accent2">
                          <a:lumMod val="75000"/>
                        </a:schemeClr>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ja-JP" altLang="en-US" sz="1100">
                          <a:solidFill>
                            <a:schemeClr val="accent2"/>
                          </a:solidFill>
                          <a:latin typeface="+mn-ea"/>
                          <a:ea typeface="+mn-ea"/>
                        </a:rPr>
                        <a:t>講義名</a:t>
                      </a:r>
                    </a:p>
                  </a:txBody>
                  <a:tcPr>
                    <a:lnL w="12700" cap="flat" cmpd="sng" algn="ctr">
                      <a:solidFill>
                        <a:schemeClr val="accent2">
                          <a:lumMod val="75000"/>
                        </a:schemeClr>
                      </a:solidFill>
                      <a:prstDash val="solid"/>
                      <a:round/>
                      <a:headEnd type="none" w="med" len="med"/>
                      <a:tailEnd type="none" w="med" len="med"/>
                    </a:lnL>
                    <a:lnR w="12700" cap="flat" cmpd="sng" algn="ctr">
                      <a:solidFill>
                        <a:schemeClr val="accent2">
                          <a:lumMod val="75000"/>
                        </a:schemeClr>
                      </a:solidFill>
                      <a:prstDash val="solid"/>
                      <a:round/>
                      <a:headEnd type="none" w="med" len="med"/>
                      <a:tailEnd type="none" w="med" len="med"/>
                    </a:lnR>
                    <a:lnT w="12700" cap="flat" cmpd="sng" algn="ctr">
                      <a:solidFill>
                        <a:schemeClr val="accent2">
                          <a:lumMod val="75000"/>
                        </a:schemeClr>
                      </a:solidFill>
                      <a:prstDash val="solid"/>
                      <a:round/>
                      <a:headEnd type="none" w="med" len="med"/>
                      <a:tailEnd type="none" w="med" len="med"/>
                    </a:lnT>
                    <a:lnB w="12700" cap="flat" cmpd="sng" algn="ctr">
                      <a:solidFill>
                        <a:schemeClr val="accent2">
                          <a:lumMod val="75000"/>
                        </a:schemeClr>
                      </a:solidFill>
                      <a:prstDash val="solid"/>
                      <a:round/>
                      <a:headEnd type="none" w="med" len="med"/>
                      <a:tailEnd type="none" w="med" len="med"/>
                    </a:lnB>
                    <a:lnTlToBr w="12700" cmpd="sng">
                      <a:noFill/>
                      <a:prstDash val="solid"/>
                    </a:lnTlToBr>
                    <a:lnBlToTr w="12700" cmpd="sng">
                      <a:noFill/>
                      <a:prstDash val="solid"/>
                    </a:lnBlToTr>
                    <a:solidFill>
                      <a:schemeClr val="accent2">
                        <a:lumMod val="40000"/>
                        <a:lumOff val="60000"/>
                      </a:schemeClr>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ja-JP" altLang="en-US" sz="1100">
                          <a:solidFill>
                            <a:schemeClr val="accent2"/>
                          </a:solidFill>
                          <a:latin typeface="+mn-ea"/>
                          <a:ea typeface="+mn-ea"/>
                        </a:rPr>
                        <a:t>概要</a:t>
                      </a:r>
                    </a:p>
                  </a:txBody>
                  <a:tcPr>
                    <a:lnL w="12700" cap="flat" cmpd="sng" algn="ctr">
                      <a:solidFill>
                        <a:schemeClr val="accent2">
                          <a:lumMod val="75000"/>
                        </a:schemeClr>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chemeClr val="accent2">
                        <a:lumMod val="40000"/>
                        <a:lumOff val="60000"/>
                      </a:schemeClr>
                    </a:solidFill>
                  </a:tcPr>
                </a:tc>
                <a:tc>
                  <a:txBody>
                    <a:bodyPr/>
                    <a:lstStyle/>
                    <a:p>
                      <a:r>
                        <a:rPr kumimoji="1" lang="ja-JP" altLang="en-US" sz="1100">
                          <a:solidFill>
                            <a:schemeClr val="accent2"/>
                          </a:solidFill>
                          <a:latin typeface="+mn-ea"/>
                          <a:ea typeface="+mn-ea"/>
                        </a:rPr>
                        <a:t>講師</a:t>
                      </a: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chemeClr val="accent2">
                        <a:lumMod val="40000"/>
                        <a:lumOff val="60000"/>
                      </a:schemeClr>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ja-JP" altLang="en-US" sz="1100">
                          <a:solidFill>
                            <a:schemeClr val="accent2"/>
                          </a:solidFill>
                          <a:latin typeface="+mn-ea"/>
                          <a:ea typeface="+mn-ea"/>
                        </a:rPr>
                        <a:t>対象者</a:t>
                      </a: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chemeClr val="accent2">
                        <a:lumMod val="40000"/>
                        <a:lumOff val="60000"/>
                      </a:schemeClr>
                    </a:solidFill>
                  </a:tcPr>
                </a:tc>
                <a:extLst>
                  <a:ext uri="{0D108BD9-81ED-4DB2-BD59-A6C34878D82A}">
                    <a16:rowId xmlns:a16="http://schemas.microsoft.com/office/drawing/2014/main" val="203173252"/>
                  </a:ext>
                </a:extLst>
              </a:tr>
              <a:tr h="411302">
                <a:tc>
                  <a:txBody>
                    <a:bodyPr/>
                    <a:lstStyle/>
                    <a:p>
                      <a:pPr algn="ctr"/>
                      <a:r>
                        <a:rPr kumimoji="1" lang="ja-JP" altLang="en-US" sz="900">
                          <a:solidFill>
                            <a:schemeClr val="accent2"/>
                          </a:solidFill>
                          <a:latin typeface="+mn-ea"/>
                          <a:ea typeface="+mn-ea"/>
                        </a:rPr>
                        <a:t>●</a:t>
                      </a:r>
                      <a:r>
                        <a:rPr kumimoji="1" lang="en-US" altLang="ja-JP" sz="900">
                          <a:solidFill>
                            <a:schemeClr val="accent2"/>
                          </a:solidFill>
                          <a:latin typeface="+mn-ea"/>
                          <a:ea typeface="+mn-ea"/>
                        </a:rPr>
                        <a:t>/</a:t>
                      </a:r>
                      <a:r>
                        <a:rPr kumimoji="1" lang="ja-JP" altLang="en-US" sz="900">
                          <a:solidFill>
                            <a:schemeClr val="accent2"/>
                          </a:solidFill>
                          <a:latin typeface="+mn-ea"/>
                          <a:ea typeface="+mn-ea"/>
                        </a:rPr>
                        <a:t>●</a:t>
                      </a:r>
                    </a:p>
                  </a:txBody>
                  <a:tcPr anchor="ctr">
                    <a:lnL w="12700" cap="flat" cmpd="sng" algn="ctr">
                      <a:solidFill>
                        <a:schemeClr val="accent2">
                          <a:lumMod val="75000"/>
                        </a:schemeClr>
                      </a:solidFill>
                      <a:prstDash val="solid"/>
                      <a:round/>
                      <a:headEnd type="none" w="med" len="med"/>
                      <a:tailEnd type="none" w="med" len="med"/>
                    </a:lnL>
                    <a:lnR w="12700" cap="flat" cmpd="sng" algn="ctr">
                      <a:solidFill>
                        <a:schemeClr val="accent2">
                          <a:lumMod val="75000"/>
                        </a:schemeClr>
                      </a:solidFill>
                      <a:prstDash val="solid"/>
                      <a:round/>
                      <a:headEnd type="none" w="med" len="med"/>
                      <a:tailEnd type="none" w="med" len="med"/>
                    </a:lnR>
                    <a:lnT w="12700" cap="flat" cmpd="sng" algn="ctr">
                      <a:solidFill>
                        <a:schemeClr val="accent2">
                          <a:lumMod val="75000"/>
                        </a:schemeClr>
                      </a:solidFill>
                      <a:prstDash val="solid"/>
                      <a:round/>
                      <a:headEnd type="none" w="med" len="med"/>
                      <a:tailEnd type="none" w="med" len="med"/>
                    </a:lnT>
                    <a:lnB w="12700" cap="flat" cmpd="sng" algn="ctr">
                      <a:solidFill>
                        <a:schemeClr val="accent2">
                          <a:lumMod val="75000"/>
                        </a:schemeClr>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r>
                        <a:rPr kumimoji="1" lang="ja-JP" altLang="en-US" sz="900">
                          <a:solidFill>
                            <a:schemeClr val="accent2"/>
                          </a:solidFill>
                          <a:latin typeface="+mn-ea"/>
                          <a:ea typeface="+mn-ea"/>
                        </a:rPr>
                        <a:t>●●●●</a:t>
                      </a:r>
                    </a:p>
                  </a:txBody>
                  <a:tcPr anchor="ctr">
                    <a:lnL w="12700" cap="flat" cmpd="sng" algn="ctr">
                      <a:solidFill>
                        <a:schemeClr val="accent2">
                          <a:lumMod val="75000"/>
                        </a:schemeClr>
                      </a:solidFill>
                      <a:prstDash val="solid"/>
                      <a:round/>
                      <a:headEnd type="none" w="med" len="med"/>
                      <a:tailEnd type="none" w="med" len="med"/>
                    </a:lnL>
                    <a:lnR w="12700" cap="flat" cmpd="sng" algn="ctr">
                      <a:solidFill>
                        <a:schemeClr val="accent2">
                          <a:lumMod val="75000"/>
                        </a:schemeClr>
                      </a:solidFill>
                      <a:prstDash val="solid"/>
                      <a:round/>
                      <a:headEnd type="none" w="med" len="med"/>
                      <a:tailEnd type="none" w="med" len="med"/>
                    </a:lnR>
                    <a:lnT w="12700" cap="flat" cmpd="sng" algn="ctr">
                      <a:solidFill>
                        <a:schemeClr val="accent2">
                          <a:lumMod val="75000"/>
                        </a:schemeClr>
                      </a:solidFill>
                      <a:prstDash val="solid"/>
                      <a:round/>
                      <a:headEnd type="none" w="med" len="med"/>
                      <a:tailEnd type="none" w="med" len="med"/>
                    </a:lnT>
                    <a:lnB w="12700" cap="flat" cmpd="sng" algn="ctr">
                      <a:solidFill>
                        <a:schemeClr val="accent2">
                          <a:lumMod val="7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●●に関する●●を</a:t>
                      </a:r>
                      <a:r>
                        <a:rPr kumimoji="1" lang="en-US" altLang="ja-JP" sz="900">
                          <a:solidFill>
                            <a:schemeClr val="accent2"/>
                          </a:solidFill>
                          <a:latin typeface="+mn-ea"/>
                          <a:ea typeface="+mn-ea"/>
                        </a:rPr>
                        <a:t>…</a:t>
                      </a:r>
                      <a:endParaRPr kumimoji="1" lang="ja-JP" altLang="en-US" sz="900">
                        <a:solidFill>
                          <a:schemeClr val="accent2"/>
                        </a:solidFill>
                        <a:latin typeface="+mn-ea"/>
                        <a:ea typeface="+mn-ea"/>
                      </a:endParaRPr>
                    </a:p>
                  </a:txBody>
                  <a:tcPr anchor="ctr">
                    <a:lnL w="12700" cap="flat" cmpd="sng" algn="ctr">
                      <a:solidFill>
                        <a:schemeClr val="accent2">
                          <a:lumMod val="75000"/>
                        </a:schemeClr>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●●氏</a:t>
                      </a:r>
                      <a:endParaRPr kumimoji="1" lang="en-US" altLang="ja-JP" sz="900">
                        <a:solidFill>
                          <a:schemeClr val="accent2"/>
                        </a:solidFill>
                        <a:latin typeface="+mn-ea"/>
                        <a:ea typeface="+mn-ea"/>
                      </a:endParaRPr>
                    </a:p>
                    <a:p>
                      <a:r>
                        <a:rPr kumimoji="1" lang="ja-JP" altLang="en-US" sz="900">
                          <a:solidFill>
                            <a:schemeClr val="accent2"/>
                          </a:solidFill>
                          <a:latin typeface="+mn-ea"/>
                          <a:ea typeface="+mn-ea"/>
                        </a:rPr>
                        <a:t>（●●社）</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ゼミ生のみ</a:t>
                      </a:r>
                      <a:endParaRPr kumimoji="1" lang="en-US" altLang="ja-JP" sz="900">
                        <a:solidFill>
                          <a:schemeClr val="accent2"/>
                        </a:solidFill>
                        <a:latin typeface="+mn-ea"/>
                        <a:ea typeface="+mn-ea"/>
                      </a:endParaRPr>
                    </a:p>
                    <a:p>
                      <a:r>
                        <a:rPr kumimoji="1" lang="ja-JP" altLang="en-US" sz="900">
                          <a:solidFill>
                            <a:schemeClr val="accent2"/>
                          </a:solidFill>
                          <a:latin typeface="+mn-ea"/>
                          <a:ea typeface="+mn-ea"/>
                        </a:rPr>
                        <a:t>（●人程度）</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841362393"/>
                  </a:ext>
                </a:extLst>
              </a:tr>
              <a:tr h="411302">
                <a:tc>
                  <a:txBody>
                    <a:bodyPr/>
                    <a:lstStyle/>
                    <a:p>
                      <a:pPr algn="ctr"/>
                      <a:r>
                        <a:rPr kumimoji="1" lang="ja-JP" altLang="en-US" sz="900">
                          <a:solidFill>
                            <a:schemeClr val="accent2"/>
                          </a:solidFill>
                          <a:latin typeface="+mn-ea"/>
                          <a:ea typeface="+mn-ea"/>
                        </a:rPr>
                        <a:t>●</a:t>
                      </a:r>
                      <a:r>
                        <a:rPr kumimoji="1" lang="en-US" altLang="ja-JP" sz="900">
                          <a:solidFill>
                            <a:schemeClr val="accent2"/>
                          </a:solidFill>
                          <a:latin typeface="+mn-ea"/>
                          <a:ea typeface="+mn-ea"/>
                        </a:rPr>
                        <a:t>/</a:t>
                      </a:r>
                      <a:r>
                        <a:rPr kumimoji="1" lang="ja-JP" altLang="en-US" sz="90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2">
                          <a:lumMod val="75000"/>
                        </a:schemeClr>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r>
                        <a:rPr kumimoji="1" lang="ja-JP" altLang="en-US" sz="90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2">
                          <a:lumMod val="75000"/>
                        </a:schemeClr>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●●に関する●●を</a:t>
                      </a:r>
                      <a:r>
                        <a:rPr kumimoji="1" lang="en-US" altLang="ja-JP" sz="900">
                          <a:solidFill>
                            <a:schemeClr val="accent2"/>
                          </a:solidFill>
                          <a:latin typeface="+mn-ea"/>
                          <a:ea typeface="+mn-ea"/>
                        </a:rPr>
                        <a:t>…</a:t>
                      </a:r>
                      <a:endParaRPr kumimoji="1" lang="ja-JP" altLang="en-US" sz="900">
                        <a:solidFill>
                          <a:schemeClr val="accent2"/>
                        </a:solidFill>
                        <a:latin typeface="+mn-ea"/>
                        <a:ea typeface="+mn-ea"/>
                      </a:endParaRP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●●教授</a:t>
                      </a:r>
                      <a:endParaRPr kumimoji="1" lang="en-US" altLang="ja-JP" sz="900">
                        <a:solidFill>
                          <a:schemeClr val="accent2"/>
                        </a:solidFill>
                        <a:latin typeface="+mn-ea"/>
                        <a:ea typeface="+mn-ea"/>
                      </a:endParaRPr>
                    </a:p>
                    <a:p>
                      <a:r>
                        <a:rPr kumimoji="1" lang="ja-JP" altLang="en-US" sz="900">
                          <a:solidFill>
                            <a:schemeClr val="accent2"/>
                          </a:solidFill>
                          <a:latin typeface="+mn-ea"/>
                          <a:ea typeface="+mn-ea"/>
                        </a:rPr>
                        <a:t>（●●大学）</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オープン</a:t>
                      </a:r>
                      <a:endParaRPr kumimoji="1" lang="en-US" altLang="ja-JP" sz="900">
                        <a:solidFill>
                          <a:schemeClr val="accent2"/>
                        </a:solidFill>
                        <a:latin typeface="+mn-ea"/>
                        <a:ea typeface="+mn-ea"/>
                      </a:endParaRPr>
                    </a:p>
                    <a:p>
                      <a:r>
                        <a:rPr kumimoji="1" lang="ja-JP" altLang="en-US" sz="900">
                          <a:solidFill>
                            <a:schemeClr val="accent2"/>
                          </a:solidFill>
                          <a:latin typeface="+mn-ea"/>
                          <a:ea typeface="+mn-ea"/>
                        </a:rPr>
                        <a:t>（●人定員）</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817049897"/>
                  </a:ext>
                </a:extLst>
              </a:tr>
              <a:tr h="411302">
                <a:tc>
                  <a:txBody>
                    <a:bodyPr/>
                    <a:lstStyle/>
                    <a:p>
                      <a:pPr algn="ctr"/>
                      <a:r>
                        <a:rPr kumimoji="1" lang="ja-JP" altLang="en-US" sz="900">
                          <a:solidFill>
                            <a:schemeClr val="accent2"/>
                          </a:solidFill>
                          <a:latin typeface="+mn-ea"/>
                          <a:ea typeface="+mn-ea"/>
                        </a:rPr>
                        <a:t>●</a:t>
                      </a:r>
                      <a:r>
                        <a:rPr kumimoji="1" lang="en-US" altLang="ja-JP" sz="900">
                          <a:solidFill>
                            <a:schemeClr val="accent2"/>
                          </a:solidFill>
                          <a:latin typeface="+mn-ea"/>
                          <a:ea typeface="+mn-ea"/>
                        </a:rPr>
                        <a:t>/</a:t>
                      </a:r>
                      <a:r>
                        <a:rPr kumimoji="1" lang="ja-JP" altLang="en-US" sz="90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r>
                        <a:rPr kumimoji="1" lang="ja-JP" altLang="en-US" sz="90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●●に関する●●を</a:t>
                      </a:r>
                      <a:r>
                        <a:rPr kumimoji="1" lang="en-US" altLang="ja-JP" sz="900">
                          <a:solidFill>
                            <a:schemeClr val="accent2"/>
                          </a:solidFill>
                          <a:latin typeface="+mn-ea"/>
                          <a:ea typeface="+mn-ea"/>
                        </a:rPr>
                        <a:t>…</a:t>
                      </a:r>
                      <a:endParaRPr kumimoji="1" lang="ja-JP" altLang="en-US" sz="900">
                        <a:solidFill>
                          <a:schemeClr val="accent2"/>
                        </a:solidFill>
                        <a:latin typeface="+mn-ea"/>
                        <a:ea typeface="+mn-ea"/>
                      </a:endParaRP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●●氏</a:t>
                      </a:r>
                      <a:endParaRPr kumimoji="1" lang="en-US" altLang="ja-JP" sz="900">
                        <a:solidFill>
                          <a:schemeClr val="accent2"/>
                        </a:solidFill>
                        <a:latin typeface="+mn-ea"/>
                        <a:ea typeface="+mn-ea"/>
                      </a:endParaRPr>
                    </a:p>
                    <a:p>
                      <a:r>
                        <a:rPr kumimoji="1" lang="ja-JP" altLang="en-US" sz="900">
                          <a:solidFill>
                            <a:schemeClr val="accent2"/>
                          </a:solidFill>
                          <a:latin typeface="+mn-ea"/>
                          <a:ea typeface="+mn-ea"/>
                        </a:rPr>
                        <a:t>（●●社）</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ゼミ生のみ</a:t>
                      </a:r>
                      <a:endParaRPr kumimoji="1" lang="en-US" altLang="ja-JP" sz="900">
                        <a:solidFill>
                          <a:schemeClr val="accent2"/>
                        </a:solidFill>
                        <a:latin typeface="+mn-ea"/>
                        <a:ea typeface="+mn-ea"/>
                      </a:endParaRPr>
                    </a:p>
                    <a:p>
                      <a:r>
                        <a:rPr kumimoji="1" lang="ja-JP" altLang="en-US" sz="900">
                          <a:solidFill>
                            <a:schemeClr val="accent2"/>
                          </a:solidFill>
                          <a:latin typeface="+mn-ea"/>
                          <a:ea typeface="+mn-ea"/>
                        </a:rPr>
                        <a:t>（●人程度）</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887936130"/>
                  </a:ext>
                </a:extLst>
              </a:tr>
              <a:tr h="411302">
                <a:tc>
                  <a:txBody>
                    <a:bodyPr/>
                    <a:lstStyle/>
                    <a:p>
                      <a:pPr algn="ctr"/>
                      <a:r>
                        <a:rPr kumimoji="1" lang="ja-JP" altLang="en-US" sz="900">
                          <a:solidFill>
                            <a:schemeClr val="accent2"/>
                          </a:solidFill>
                          <a:latin typeface="+mn-ea"/>
                          <a:ea typeface="+mn-ea"/>
                        </a:rPr>
                        <a:t>●</a:t>
                      </a:r>
                      <a:r>
                        <a:rPr kumimoji="1" lang="en-US" altLang="ja-JP" sz="900">
                          <a:solidFill>
                            <a:schemeClr val="accent2"/>
                          </a:solidFill>
                          <a:latin typeface="+mn-ea"/>
                          <a:ea typeface="+mn-ea"/>
                        </a:rPr>
                        <a:t>/</a:t>
                      </a:r>
                      <a:r>
                        <a:rPr kumimoji="1" lang="ja-JP" altLang="en-US" sz="90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r>
                        <a:rPr kumimoji="1" lang="ja-JP" altLang="en-US" sz="90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●●に関する●●を</a:t>
                      </a:r>
                      <a:r>
                        <a:rPr kumimoji="1" lang="en-US" altLang="ja-JP" sz="900">
                          <a:solidFill>
                            <a:schemeClr val="accent2"/>
                          </a:solidFill>
                          <a:latin typeface="+mn-ea"/>
                          <a:ea typeface="+mn-ea"/>
                        </a:rPr>
                        <a:t>…</a:t>
                      </a:r>
                      <a:endParaRPr kumimoji="1" lang="ja-JP" altLang="en-US" sz="900">
                        <a:solidFill>
                          <a:schemeClr val="accent2"/>
                        </a:solidFill>
                        <a:latin typeface="+mn-ea"/>
                        <a:ea typeface="+mn-ea"/>
                      </a:endParaRP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●●教授</a:t>
                      </a:r>
                      <a:endParaRPr kumimoji="1" lang="en-US" altLang="ja-JP" sz="900">
                        <a:solidFill>
                          <a:schemeClr val="accent2"/>
                        </a:solidFill>
                        <a:latin typeface="+mn-ea"/>
                        <a:ea typeface="+mn-ea"/>
                      </a:endParaRPr>
                    </a:p>
                    <a:p>
                      <a:r>
                        <a:rPr kumimoji="1" lang="ja-JP" altLang="en-US" sz="900">
                          <a:solidFill>
                            <a:schemeClr val="accent2"/>
                          </a:solidFill>
                          <a:latin typeface="+mn-ea"/>
                          <a:ea typeface="+mn-ea"/>
                        </a:rPr>
                        <a:t>（●●大学）</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オープン</a:t>
                      </a:r>
                      <a:endParaRPr kumimoji="1" lang="en-US" altLang="ja-JP" sz="900">
                        <a:solidFill>
                          <a:schemeClr val="accent2"/>
                        </a:solidFill>
                        <a:latin typeface="+mn-ea"/>
                        <a:ea typeface="+mn-ea"/>
                      </a:endParaRPr>
                    </a:p>
                    <a:p>
                      <a:r>
                        <a:rPr kumimoji="1" lang="ja-JP" altLang="en-US" sz="900">
                          <a:solidFill>
                            <a:schemeClr val="accent2"/>
                          </a:solidFill>
                          <a:latin typeface="+mn-ea"/>
                          <a:ea typeface="+mn-ea"/>
                        </a:rPr>
                        <a:t>（●人定員）</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435171701"/>
                  </a:ext>
                </a:extLst>
              </a:tr>
              <a:tr h="411302">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900">
                          <a:solidFill>
                            <a:schemeClr val="accent2"/>
                          </a:solidFill>
                          <a:latin typeface="+mn-ea"/>
                          <a:ea typeface="+mn-ea"/>
                        </a:rPr>
                        <a:t>●</a:t>
                      </a:r>
                      <a:r>
                        <a:rPr kumimoji="1" lang="en-US" altLang="ja-JP" sz="900">
                          <a:solidFill>
                            <a:schemeClr val="accent2"/>
                          </a:solidFill>
                          <a:latin typeface="+mn-ea"/>
                          <a:ea typeface="+mn-ea"/>
                        </a:rPr>
                        <a:t>/</a:t>
                      </a:r>
                      <a:r>
                        <a:rPr kumimoji="1" lang="ja-JP" altLang="en-US" sz="90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r>
                        <a:rPr kumimoji="1" lang="ja-JP" altLang="en-US" sz="90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●●に関する●●を</a:t>
                      </a:r>
                      <a:r>
                        <a:rPr kumimoji="1" lang="en-US" altLang="ja-JP" sz="900">
                          <a:solidFill>
                            <a:schemeClr val="accent2"/>
                          </a:solidFill>
                          <a:latin typeface="+mn-ea"/>
                          <a:ea typeface="+mn-ea"/>
                        </a:rPr>
                        <a:t>…</a:t>
                      </a:r>
                      <a:endParaRPr kumimoji="1" lang="ja-JP" altLang="en-US" sz="900">
                        <a:solidFill>
                          <a:schemeClr val="accent2"/>
                        </a:solidFill>
                        <a:latin typeface="+mn-ea"/>
                        <a:ea typeface="+mn-ea"/>
                      </a:endParaRP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●●氏</a:t>
                      </a:r>
                      <a:endParaRPr kumimoji="1" lang="en-US" altLang="ja-JP" sz="900">
                        <a:solidFill>
                          <a:schemeClr val="accent2"/>
                        </a:solidFill>
                        <a:latin typeface="+mn-ea"/>
                        <a:ea typeface="+mn-ea"/>
                      </a:endParaRPr>
                    </a:p>
                    <a:p>
                      <a:r>
                        <a:rPr kumimoji="1" lang="ja-JP" altLang="en-US" sz="900">
                          <a:solidFill>
                            <a:schemeClr val="accent2"/>
                          </a:solidFill>
                          <a:latin typeface="+mn-ea"/>
                          <a:ea typeface="+mn-ea"/>
                        </a:rPr>
                        <a:t>（●●社）</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kumimoji="1" lang="ja-JP" altLang="en-US" sz="900">
                          <a:solidFill>
                            <a:schemeClr val="accent2"/>
                          </a:solidFill>
                          <a:latin typeface="+mn-ea"/>
                          <a:ea typeface="+mn-ea"/>
                        </a:rPr>
                        <a:t>ゼミ生のみ</a:t>
                      </a:r>
                      <a:endParaRPr kumimoji="1" lang="en-US" altLang="ja-JP" sz="900">
                        <a:solidFill>
                          <a:schemeClr val="accent2"/>
                        </a:solidFill>
                        <a:latin typeface="+mn-ea"/>
                        <a:ea typeface="+mn-ea"/>
                      </a:endParaRPr>
                    </a:p>
                    <a:p>
                      <a:r>
                        <a:rPr kumimoji="1" lang="ja-JP" altLang="en-US" sz="900">
                          <a:solidFill>
                            <a:schemeClr val="accent2"/>
                          </a:solidFill>
                          <a:latin typeface="+mn-ea"/>
                          <a:ea typeface="+mn-ea"/>
                        </a:rPr>
                        <a:t>（●人程度）</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781944848"/>
                  </a:ext>
                </a:extLst>
              </a:tr>
            </a:tbl>
          </a:graphicData>
        </a:graphic>
      </p:graphicFrame>
      <p:cxnSp>
        <p:nvCxnSpPr>
          <p:cNvPr id="29" name="直線コネクタ 28">
            <a:extLst>
              <a:ext uri="{FF2B5EF4-FFF2-40B4-BE49-F238E27FC236}">
                <a16:creationId xmlns:a16="http://schemas.microsoft.com/office/drawing/2014/main" id="{3402D9CF-9CB0-1CE2-7630-AB4D48B42DCB}"/>
              </a:ext>
            </a:extLst>
          </p:cNvPr>
          <p:cNvCxnSpPr>
            <a:cxnSpLocks/>
          </p:cNvCxnSpPr>
          <p:nvPr/>
        </p:nvCxnSpPr>
        <p:spPr>
          <a:xfrm>
            <a:off x="344488" y="3758375"/>
            <a:ext cx="4248000"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30" name="テキスト ボックス 29">
            <a:extLst>
              <a:ext uri="{FF2B5EF4-FFF2-40B4-BE49-F238E27FC236}">
                <a16:creationId xmlns:a16="http://schemas.microsoft.com/office/drawing/2014/main" id="{8867065E-924D-AEBB-52AE-ED0C72A04DD4}"/>
              </a:ext>
            </a:extLst>
          </p:cNvPr>
          <p:cNvSpPr txBox="1"/>
          <p:nvPr/>
        </p:nvSpPr>
        <p:spPr>
          <a:xfrm>
            <a:off x="248440" y="3399963"/>
            <a:ext cx="1188146"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講義内容・方式</a:t>
            </a:r>
          </a:p>
        </p:txBody>
      </p:sp>
      <p:cxnSp>
        <p:nvCxnSpPr>
          <p:cNvPr id="31" name="直線コネクタ 30">
            <a:extLst>
              <a:ext uri="{FF2B5EF4-FFF2-40B4-BE49-F238E27FC236}">
                <a16:creationId xmlns:a16="http://schemas.microsoft.com/office/drawing/2014/main" id="{62ECD6BC-52BB-CF63-74B4-DBC255BEC813}"/>
              </a:ext>
            </a:extLst>
          </p:cNvPr>
          <p:cNvCxnSpPr>
            <a:cxnSpLocks/>
          </p:cNvCxnSpPr>
          <p:nvPr/>
        </p:nvCxnSpPr>
        <p:spPr>
          <a:xfrm>
            <a:off x="5241032" y="3758375"/>
            <a:ext cx="4248000"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34" name="テキスト ボックス 33">
            <a:extLst>
              <a:ext uri="{FF2B5EF4-FFF2-40B4-BE49-F238E27FC236}">
                <a16:creationId xmlns:a16="http://schemas.microsoft.com/office/drawing/2014/main" id="{164ED958-BEF6-D229-33FD-4E41188402FB}"/>
              </a:ext>
            </a:extLst>
          </p:cNvPr>
          <p:cNvSpPr txBox="1"/>
          <p:nvPr/>
        </p:nvSpPr>
        <p:spPr>
          <a:xfrm>
            <a:off x="5144984" y="3399963"/>
            <a:ext cx="1693092"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講義の実施スケジュール</a:t>
            </a:r>
          </a:p>
        </p:txBody>
      </p:sp>
      <p:sp>
        <p:nvSpPr>
          <p:cNvPr id="35" name="正方形/長方形 34">
            <a:extLst>
              <a:ext uri="{FF2B5EF4-FFF2-40B4-BE49-F238E27FC236}">
                <a16:creationId xmlns:a16="http://schemas.microsoft.com/office/drawing/2014/main" id="{4206C279-AFAF-6794-FF83-D42DF34E630F}"/>
              </a:ext>
            </a:extLst>
          </p:cNvPr>
          <p:cNvSpPr/>
          <p:nvPr/>
        </p:nvSpPr>
        <p:spPr>
          <a:xfrm>
            <a:off x="488504" y="4868798"/>
            <a:ext cx="720080" cy="762295"/>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到達</a:t>
            </a:r>
            <a:endParaRPr kumimoji="1" lang="en-US" altLang="ja-JP" sz="1200" b="1">
              <a:solidFill>
                <a:schemeClr val="accent2"/>
              </a:solidFill>
              <a:latin typeface="+mn-ea"/>
              <a:cs typeface="Arial" panose="020B0604020202020204" pitchFamily="34" charset="0"/>
            </a:endParaRPr>
          </a:p>
          <a:p>
            <a:pPr algn="ctr"/>
            <a:r>
              <a:rPr kumimoji="1" lang="ja-JP" altLang="en-US" sz="1200" b="1">
                <a:solidFill>
                  <a:schemeClr val="accent2"/>
                </a:solidFill>
                <a:latin typeface="+mn-ea"/>
                <a:cs typeface="Arial" panose="020B0604020202020204" pitchFamily="34" charset="0"/>
              </a:rPr>
              <a:t>目標</a:t>
            </a:r>
          </a:p>
        </p:txBody>
      </p:sp>
      <p:sp>
        <p:nvSpPr>
          <p:cNvPr id="43" name="テキスト ボックス 42">
            <a:extLst>
              <a:ext uri="{FF2B5EF4-FFF2-40B4-BE49-F238E27FC236}">
                <a16:creationId xmlns:a16="http://schemas.microsoft.com/office/drawing/2014/main" id="{7665243A-88D9-2F4B-AD4F-EAAB8E07C510}"/>
              </a:ext>
            </a:extLst>
          </p:cNvPr>
          <p:cNvSpPr txBox="1"/>
          <p:nvPr/>
        </p:nvSpPr>
        <p:spPr>
          <a:xfrm>
            <a:off x="1352550" y="4883092"/>
            <a:ext cx="2688735" cy="76045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●●に関して理解をし、●●のアクションに結び付けられる状態を</a:t>
            </a:r>
            <a:r>
              <a:rPr kumimoji="1" lang="en-US" altLang="ja-JP" sz="1100">
                <a:solidFill>
                  <a:schemeClr val="accent2"/>
                </a:solidFill>
                <a:latin typeface="+mn-ea"/>
                <a:cs typeface="Arial" panose="020B0604020202020204" pitchFamily="34" charset="0"/>
              </a:rPr>
              <a:t>…</a:t>
            </a:r>
          </a:p>
        </p:txBody>
      </p:sp>
      <p:sp>
        <p:nvSpPr>
          <p:cNvPr id="44" name="テキスト ボックス 43">
            <a:extLst>
              <a:ext uri="{FF2B5EF4-FFF2-40B4-BE49-F238E27FC236}">
                <a16:creationId xmlns:a16="http://schemas.microsoft.com/office/drawing/2014/main" id="{03153C15-9E94-9154-D874-1FF4DA3ABD37}"/>
              </a:ext>
            </a:extLst>
          </p:cNvPr>
          <p:cNvSpPr txBox="1"/>
          <p:nvPr/>
        </p:nvSpPr>
        <p:spPr>
          <a:xfrm>
            <a:off x="1352550" y="5763049"/>
            <a:ext cx="2688735" cy="76045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演習を伴う講義。●●に関するワークショップ等も交えて、参加者自らが</a:t>
            </a:r>
            <a:r>
              <a:rPr kumimoji="1" lang="en-US" altLang="ja-JP" sz="1100">
                <a:solidFill>
                  <a:schemeClr val="accent2"/>
                </a:solidFill>
                <a:latin typeface="+mn-ea"/>
                <a:cs typeface="Arial" panose="020B0604020202020204" pitchFamily="34" charset="0"/>
              </a:rPr>
              <a:t>…</a:t>
            </a:r>
          </a:p>
        </p:txBody>
      </p:sp>
      <p:sp>
        <p:nvSpPr>
          <p:cNvPr id="52" name="正方形/長方形 51">
            <a:extLst>
              <a:ext uri="{FF2B5EF4-FFF2-40B4-BE49-F238E27FC236}">
                <a16:creationId xmlns:a16="http://schemas.microsoft.com/office/drawing/2014/main" id="{27E3A7C2-0EEC-D86C-4BF1-8EEF81FF0F5B}"/>
              </a:ext>
            </a:extLst>
          </p:cNvPr>
          <p:cNvSpPr/>
          <p:nvPr/>
        </p:nvSpPr>
        <p:spPr>
          <a:xfrm>
            <a:off x="488504" y="5763049"/>
            <a:ext cx="720080" cy="762295"/>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講義</a:t>
            </a:r>
            <a:endParaRPr kumimoji="1" lang="en-US" altLang="ja-JP" sz="1200" b="1">
              <a:solidFill>
                <a:schemeClr val="accent2"/>
              </a:solidFill>
              <a:latin typeface="+mn-ea"/>
              <a:cs typeface="Arial" panose="020B0604020202020204" pitchFamily="34" charset="0"/>
            </a:endParaRPr>
          </a:p>
          <a:p>
            <a:pPr algn="ctr"/>
            <a:r>
              <a:rPr kumimoji="1" lang="ja-JP" altLang="en-US" sz="1200" b="1">
                <a:solidFill>
                  <a:schemeClr val="accent2"/>
                </a:solidFill>
                <a:latin typeface="+mn-ea"/>
                <a:cs typeface="Arial" panose="020B0604020202020204" pitchFamily="34" charset="0"/>
              </a:rPr>
              <a:t>方式</a:t>
            </a:r>
          </a:p>
        </p:txBody>
      </p:sp>
      <p:sp>
        <p:nvSpPr>
          <p:cNvPr id="54" name="正方形/長方形 53">
            <a:extLst>
              <a:ext uri="{FF2B5EF4-FFF2-40B4-BE49-F238E27FC236}">
                <a16:creationId xmlns:a16="http://schemas.microsoft.com/office/drawing/2014/main" id="{D2D075AC-7F0B-7A80-9A56-D21F6C577ACF}"/>
              </a:ext>
            </a:extLst>
          </p:cNvPr>
          <p:cNvSpPr/>
          <p:nvPr/>
        </p:nvSpPr>
        <p:spPr>
          <a:xfrm>
            <a:off x="488504" y="3942686"/>
            <a:ext cx="720080" cy="762295"/>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講義</a:t>
            </a:r>
            <a:endParaRPr kumimoji="1" lang="en-US" altLang="ja-JP" sz="1200" b="1">
              <a:solidFill>
                <a:schemeClr val="accent2"/>
              </a:solidFill>
              <a:latin typeface="+mn-ea"/>
              <a:cs typeface="Arial" panose="020B0604020202020204" pitchFamily="34" charset="0"/>
            </a:endParaRPr>
          </a:p>
          <a:p>
            <a:pPr algn="ctr"/>
            <a:r>
              <a:rPr kumimoji="1" lang="ja-JP" altLang="en-US" sz="1200" b="1">
                <a:solidFill>
                  <a:schemeClr val="accent2"/>
                </a:solidFill>
                <a:latin typeface="+mn-ea"/>
                <a:cs typeface="Arial" panose="020B0604020202020204" pitchFamily="34" charset="0"/>
              </a:rPr>
              <a:t>内容</a:t>
            </a:r>
          </a:p>
        </p:txBody>
      </p:sp>
      <p:sp>
        <p:nvSpPr>
          <p:cNvPr id="55" name="テキスト ボックス 54">
            <a:extLst>
              <a:ext uri="{FF2B5EF4-FFF2-40B4-BE49-F238E27FC236}">
                <a16:creationId xmlns:a16="http://schemas.microsoft.com/office/drawing/2014/main" id="{BE37B048-A5CF-6754-D452-2A88AB97AFC9}"/>
              </a:ext>
            </a:extLst>
          </p:cNvPr>
          <p:cNvSpPr txBox="1"/>
          <p:nvPr/>
        </p:nvSpPr>
        <p:spPr>
          <a:xfrm>
            <a:off x="1352550" y="3956979"/>
            <a:ext cx="2688735" cy="76045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●●に関する基本的な知識を、●●の事例や●●の研究を踏まえて</a:t>
            </a:r>
            <a:r>
              <a:rPr kumimoji="1" lang="en-US" altLang="ja-JP" sz="1100">
                <a:solidFill>
                  <a:schemeClr val="accent2"/>
                </a:solidFill>
                <a:latin typeface="+mn-ea"/>
                <a:cs typeface="Arial" panose="020B0604020202020204" pitchFamily="34" charset="0"/>
              </a:rPr>
              <a:t>…</a:t>
            </a:r>
          </a:p>
        </p:txBody>
      </p:sp>
    </p:spTree>
    <p:extLst>
      <p:ext uri="{BB962C8B-B14F-4D97-AF65-F5344CB8AC3E}">
        <p14:creationId xmlns:p14="http://schemas.microsoft.com/office/powerpoint/2010/main" val="423754718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27" name="直線コネクタ 26">
            <a:extLst>
              <a:ext uri="{FF2B5EF4-FFF2-40B4-BE49-F238E27FC236}">
                <a16:creationId xmlns:a16="http://schemas.microsoft.com/office/drawing/2014/main" id="{0A7FDE8A-0431-FA5A-01D2-B749B80F3B2F}"/>
              </a:ext>
            </a:extLst>
          </p:cNvPr>
          <p:cNvCxnSpPr>
            <a:cxnSpLocks/>
          </p:cNvCxnSpPr>
          <p:nvPr/>
        </p:nvCxnSpPr>
        <p:spPr>
          <a:xfrm>
            <a:off x="488504" y="3715404"/>
            <a:ext cx="2304256"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1181862"/>
          </a:xfrm>
        </p:spPr>
        <p:txBody>
          <a:bodyPr>
            <a:spAutoFit/>
          </a:bodyPr>
          <a:lstStyle/>
          <a:p>
            <a:r>
              <a:rPr lang="en-US" altLang="ja-JP" sz="1200" dirty="0"/>
              <a:t>3-2. </a:t>
            </a:r>
            <a:r>
              <a:rPr lang="ja-JP" altLang="en-US" sz="1200"/>
              <a:t>に記載した実施事項について、それぞれどのように実施していくか、具体的な方法について説明してください。</a:t>
            </a:r>
            <a:endParaRPr lang="en-US" altLang="ja-JP" sz="1200" dirty="0"/>
          </a:p>
          <a:p>
            <a:pPr marL="0" indent="0">
              <a:buNone/>
            </a:pPr>
            <a:r>
              <a:rPr lang="ja-JP" altLang="en-US" sz="1200">
                <a:solidFill>
                  <a:schemeClr val="accent2"/>
                </a:solidFill>
              </a:rPr>
              <a:t>（記載例）</a:t>
            </a:r>
            <a:endParaRPr lang="en-US" altLang="ja-JP" sz="1200" dirty="0">
              <a:solidFill>
                <a:schemeClr val="accent2"/>
              </a:solidFill>
            </a:endParaRPr>
          </a:p>
          <a:p>
            <a:r>
              <a:rPr lang="ja-JP" altLang="en-US" sz="1200">
                <a:solidFill>
                  <a:schemeClr val="accent2"/>
                </a:solidFill>
              </a:rPr>
              <a:t>基本的なインプットについては、●●講義や●●によって実施するが、実際に業務に反映させるにあたっては、●●について手を動かす経験が必要。</a:t>
            </a:r>
            <a:endParaRPr lang="en-US" altLang="ja-JP" sz="1200" dirty="0">
              <a:solidFill>
                <a:schemeClr val="accent2"/>
              </a:solidFill>
            </a:endParaRPr>
          </a:p>
          <a:p>
            <a:r>
              <a:rPr lang="ja-JP" altLang="en-US" sz="1200">
                <a:solidFill>
                  <a:schemeClr val="accent2"/>
                </a:solidFill>
              </a:rPr>
              <a:t>特に●●をテーマにおいて、●●の実データを用いた実習を実施。また、最終日には学生とあわせて現地にて●●を適用し、実フィールドでの●●を検証する。</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3-2-</a:t>
            </a:r>
            <a:r>
              <a:rPr lang="ja-JP" altLang="en-US"/>
              <a:t>②</a:t>
            </a:r>
            <a:r>
              <a:rPr lang="en-US" altLang="ja-JP" dirty="0"/>
              <a:t>. </a:t>
            </a:r>
            <a:r>
              <a:rPr lang="ja-JP" altLang="en-US"/>
              <a:t>実施方法（実習・フィールドワーク・</a:t>
            </a:r>
            <a:r>
              <a:rPr lang="en-US" altLang="ja-JP" dirty="0"/>
              <a:t>PBL</a:t>
            </a:r>
            <a:r>
              <a:rPr lang="ja-JP" altLang="en-US"/>
              <a:t>）</a:t>
            </a:r>
          </a:p>
        </p:txBody>
      </p:sp>
      <p:sp>
        <p:nvSpPr>
          <p:cNvPr id="28" name="テキスト ボックス 27">
            <a:extLst>
              <a:ext uri="{FF2B5EF4-FFF2-40B4-BE49-F238E27FC236}">
                <a16:creationId xmlns:a16="http://schemas.microsoft.com/office/drawing/2014/main" id="{17C016A7-CA73-9C74-A595-5FE2CFBA4093}"/>
              </a:ext>
            </a:extLst>
          </p:cNvPr>
          <p:cNvSpPr txBox="1"/>
          <p:nvPr/>
        </p:nvSpPr>
        <p:spPr>
          <a:xfrm>
            <a:off x="474068" y="3356992"/>
            <a:ext cx="1463862" cy="276999"/>
          </a:xfrm>
          <a:prstGeom prst="rect">
            <a:avLst/>
          </a:prstGeom>
          <a:noFill/>
        </p:spPr>
        <p:txBody>
          <a:bodyPr wrap="none" rtlCol="0">
            <a:spAutoFit/>
          </a:bodyPr>
          <a:lstStyle/>
          <a:p>
            <a:r>
              <a:rPr kumimoji="1" lang="ja-JP" altLang="en-US" sz="1200" b="1">
                <a:solidFill>
                  <a:schemeClr val="accent2"/>
                </a:solidFill>
                <a:latin typeface="+mn-ea"/>
                <a:cs typeface="Arial" panose="020B0604020202020204" pitchFamily="34" charset="0"/>
              </a:rPr>
              <a:t>実習等の狙い・目的</a:t>
            </a:r>
          </a:p>
        </p:txBody>
      </p:sp>
      <p:sp>
        <p:nvSpPr>
          <p:cNvPr id="6" name="二等辺三角形 5">
            <a:extLst>
              <a:ext uri="{FF2B5EF4-FFF2-40B4-BE49-F238E27FC236}">
                <a16:creationId xmlns:a16="http://schemas.microsoft.com/office/drawing/2014/main" id="{A079477B-DFAA-E086-8C5D-98152498D667}"/>
              </a:ext>
            </a:extLst>
          </p:cNvPr>
          <p:cNvSpPr/>
          <p:nvPr/>
        </p:nvSpPr>
        <p:spPr>
          <a:xfrm rot="5400000">
            <a:off x="2283629" y="5297307"/>
            <a:ext cx="1843582" cy="268910"/>
          </a:xfrm>
          <a:prstGeom prst="triangle">
            <a:avLst/>
          </a:prstGeom>
          <a:solidFill>
            <a:schemeClr val="accent2">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noAutofit/>
          </a:bodyPr>
          <a:lstStyle/>
          <a:p>
            <a:pPr algn="ctr"/>
            <a:endParaRPr kumimoji="1" lang="ja-JP" altLang="en-US" sz="1200" b="1">
              <a:solidFill>
                <a:schemeClr val="accent1"/>
              </a:solidFill>
              <a:latin typeface="+mn-ea"/>
              <a:cs typeface="Arial" panose="020B0604020202020204" pitchFamily="34" charset="0"/>
            </a:endParaRPr>
          </a:p>
        </p:txBody>
      </p:sp>
      <p:sp>
        <p:nvSpPr>
          <p:cNvPr id="7" name="テキスト ボックス 6">
            <a:extLst>
              <a:ext uri="{FF2B5EF4-FFF2-40B4-BE49-F238E27FC236}">
                <a16:creationId xmlns:a16="http://schemas.microsoft.com/office/drawing/2014/main" id="{82506DF9-17BD-7935-875F-49FAAAEF265D}"/>
              </a:ext>
            </a:extLst>
          </p:cNvPr>
          <p:cNvSpPr txBox="1"/>
          <p:nvPr/>
        </p:nvSpPr>
        <p:spPr>
          <a:xfrm>
            <a:off x="488505" y="3859175"/>
            <a:ext cx="2304256" cy="2666163"/>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講義のみでは不足する●●に対する理解等を促すため</a:t>
            </a:r>
            <a:r>
              <a:rPr kumimoji="1" lang="en-US" altLang="ja-JP" sz="1100">
                <a:solidFill>
                  <a:schemeClr val="accent2"/>
                </a:solidFill>
                <a:latin typeface="+mn-ea"/>
                <a:cs typeface="Arial" panose="020B0604020202020204" pitchFamily="34" charset="0"/>
              </a:rPr>
              <a:t>…</a:t>
            </a: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自ら手を動かして、●●を定着させ</a:t>
            </a:r>
            <a:r>
              <a:rPr kumimoji="1" lang="en-US" altLang="ja-JP" sz="1100">
                <a:solidFill>
                  <a:schemeClr val="accent2"/>
                </a:solidFill>
                <a:latin typeface="+mn-ea"/>
                <a:cs typeface="Arial" panose="020B0604020202020204" pitchFamily="34" charset="0"/>
              </a:rPr>
              <a:t>…</a:t>
            </a:r>
          </a:p>
        </p:txBody>
      </p:sp>
      <p:sp>
        <p:nvSpPr>
          <p:cNvPr id="25" name="正方形/長方形 24">
            <a:extLst>
              <a:ext uri="{FF2B5EF4-FFF2-40B4-BE49-F238E27FC236}">
                <a16:creationId xmlns:a16="http://schemas.microsoft.com/office/drawing/2014/main" id="{8889FB52-7029-7687-D118-D9F3F18364D4}"/>
              </a:ext>
            </a:extLst>
          </p:cNvPr>
          <p:cNvSpPr/>
          <p:nvPr/>
        </p:nvSpPr>
        <p:spPr>
          <a:xfrm>
            <a:off x="3618079" y="3859175"/>
            <a:ext cx="2917035" cy="306742"/>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●●実習</a:t>
            </a:r>
          </a:p>
        </p:txBody>
      </p:sp>
      <p:sp>
        <p:nvSpPr>
          <p:cNvPr id="8" name="テキスト ボックス 7">
            <a:extLst>
              <a:ext uri="{FF2B5EF4-FFF2-40B4-BE49-F238E27FC236}">
                <a16:creationId xmlns:a16="http://schemas.microsoft.com/office/drawing/2014/main" id="{C63DD931-5B04-6C15-EC7B-01DAE7975AD7}"/>
              </a:ext>
            </a:extLst>
          </p:cNvPr>
          <p:cNvSpPr txBox="1"/>
          <p:nvPr/>
        </p:nvSpPr>
        <p:spPr>
          <a:xfrm>
            <a:off x="3618079" y="4232884"/>
            <a:ext cx="2917035" cy="2292460"/>
          </a:xfrm>
          <a:prstGeom prst="rect">
            <a:avLst/>
          </a:prstGeom>
          <a:noFill/>
          <a:ln>
            <a:solidFill>
              <a:schemeClr val="accent2"/>
            </a:solidFill>
          </a:ln>
        </p:spPr>
        <p:txBody>
          <a:bodyPr wrap="square" rtlCol="0">
            <a:noAutofit/>
          </a:bodyPr>
          <a:lstStyle/>
          <a:p>
            <a:pPr algn="l">
              <a:spcAft>
                <a:spcPts val="300"/>
              </a:spcAft>
            </a:pPr>
            <a:r>
              <a:rPr kumimoji="1" lang="ja-JP" altLang="en-US" sz="1100">
                <a:solidFill>
                  <a:schemeClr val="accent2"/>
                </a:solidFill>
                <a:latin typeface="+mn-ea"/>
                <a:cs typeface="Arial" panose="020B0604020202020204" pitchFamily="34" charset="0"/>
              </a:rPr>
              <a:t>（対象者・日程）</a:t>
            </a:r>
            <a:endParaRPr kumimoji="1" lang="en-US" altLang="ja-JP" sz="11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a:p>
            <a:pPr algn="l">
              <a:spcAft>
                <a:spcPts val="300"/>
              </a:spcAft>
            </a:pPr>
            <a:endParaRPr lang="en-US" altLang="ja-JP" sz="1100">
              <a:solidFill>
                <a:schemeClr val="accent2"/>
              </a:solidFill>
              <a:latin typeface="+mn-ea"/>
              <a:cs typeface="Arial" panose="020B0604020202020204" pitchFamily="34" charset="0"/>
            </a:endParaRPr>
          </a:p>
          <a:p>
            <a:pPr algn="l">
              <a:spcAft>
                <a:spcPts val="300"/>
              </a:spcAft>
            </a:pPr>
            <a:r>
              <a:rPr lang="ja-JP" altLang="en-US" sz="1100">
                <a:solidFill>
                  <a:schemeClr val="accent2"/>
                </a:solidFill>
                <a:latin typeface="+mn-ea"/>
                <a:cs typeface="Arial" panose="020B0604020202020204" pitchFamily="34" charset="0"/>
              </a:rPr>
              <a:t>（実施方法）</a:t>
            </a:r>
            <a:endParaRPr lang="en-US" altLang="ja-JP" sz="11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a:p>
            <a:pPr algn="l">
              <a:spcAft>
                <a:spcPts val="300"/>
              </a:spcAft>
            </a:pPr>
            <a:endParaRPr lang="en-US" altLang="ja-JP" sz="1100">
              <a:solidFill>
                <a:schemeClr val="accent2"/>
              </a:solidFill>
              <a:latin typeface="+mn-ea"/>
              <a:cs typeface="Arial" panose="020B0604020202020204" pitchFamily="34" charset="0"/>
            </a:endParaRPr>
          </a:p>
          <a:p>
            <a:pPr algn="l">
              <a:spcAft>
                <a:spcPts val="300"/>
              </a:spcAft>
            </a:pPr>
            <a:r>
              <a:rPr lang="en-US" altLang="ja-JP" sz="1100">
                <a:solidFill>
                  <a:schemeClr val="accent2"/>
                </a:solidFill>
                <a:latin typeface="+mn-ea"/>
                <a:cs typeface="Arial" panose="020B0604020202020204" pitchFamily="34" charset="0"/>
              </a:rPr>
              <a:t>(</a:t>
            </a:r>
            <a:r>
              <a:rPr lang="ja-JP" altLang="en-US" sz="1100">
                <a:solidFill>
                  <a:schemeClr val="accent2"/>
                </a:solidFill>
                <a:latin typeface="+mn-ea"/>
                <a:cs typeface="Arial" panose="020B0604020202020204" pitchFamily="34" charset="0"/>
              </a:rPr>
              <a:t>企業等と高等教育機関の役割分担）</a:t>
            </a:r>
            <a:endParaRPr lang="en-US" altLang="ja-JP" sz="11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p:txBody>
      </p:sp>
      <p:sp>
        <p:nvSpPr>
          <p:cNvPr id="9" name="正方形/長方形 8">
            <a:extLst>
              <a:ext uri="{FF2B5EF4-FFF2-40B4-BE49-F238E27FC236}">
                <a16:creationId xmlns:a16="http://schemas.microsoft.com/office/drawing/2014/main" id="{C30778D2-74A3-1026-D0C2-286ED9EDA8D6}"/>
              </a:ext>
            </a:extLst>
          </p:cNvPr>
          <p:cNvSpPr/>
          <p:nvPr/>
        </p:nvSpPr>
        <p:spPr>
          <a:xfrm>
            <a:off x="6670403" y="3859175"/>
            <a:ext cx="2917035" cy="306742"/>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●●フィールドワーク</a:t>
            </a:r>
          </a:p>
        </p:txBody>
      </p:sp>
      <p:sp>
        <p:nvSpPr>
          <p:cNvPr id="10" name="テキスト ボックス 9">
            <a:extLst>
              <a:ext uri="{FF2B5EF4-FFF2-40B4-BE49-F238E27FC236}">
                <a16:creationId xmlns:a16="http://schemas.microsoft.com/office/drawing/2014/main" id="{46753EEB-453A-DA2F-83AF-A04E5C202B44}"/>
              </a:ext>
            </a:extLst>
          </p:cNvPr>
          <p:cNvSpPr txBox="1"/>
          <p:nvPr/>
        </p:nvSpPr>
        <p:spPr>
          <a:xfrm>
            <a:off x="6670403" y="4232884"/>
            <a:ext cx="2917035" cy="2292460"/>
          </a:xfrm>
          <a:prstGeom prst="rect">
            <a:avLst/>
          </a:prstGeom>
          <a:noFill/>
          <a:ln>
            <a:solidFill>
              <a:schemeClr val="accent2"/>
            </a:solidFill>
          </a:ln>
        </p:spPr>
        <p:txBody>
          <a:bodyPr wrap="square" rtlCol="0">
            <a:noAutofit/>
          </a:bodyPr>
          <a:lstStyle/>
          <a:p>
            <a:pPr algn="l">
              <a:spcAft>
                <a:spcPts val="300"/>
              </a:spcAft>
            </a:pPr>
            <a:r>
              <a:rPr kumimoji="1" lang="ja-JP" altLang="en-US" sz="1100">
                <a:solidFill>
                  <a:schemeClr val="accent2"/>
                </a:solidFill>
                <a:latin typeface="+mn-ea"/>
                <a:cs typeface="Arial" panose="020B0604020202020204" pitchFamily="34" charset="0"/>
              </a:rPr>
              <a:t>（対象者・日程）</a:t>
            </a:r>
            <a:endParaRPr kumimoji="1" lang="en-US" altLang="ja-JP" sz="11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a:p>
            <a:pPr algn="l">
              <a:spcAft>
                <a:spcPts val="300"/>
              </a:spcAft>
            </a:pPr>
            <a:endParaRPr lang="en-US" altLang="ja-JP" sz="1100">
              <a:solidFill>
                <a:schemeClr val="accent2"/>
              </a:solidFill>
              <a:latin typeface="+mn-ea"/>
              <a:cs typeface="Arial" panose="020B0604020202020204" pitchFamily="34" charset="0"/>
            </a:endParaRPr>
          </a:p>
          <a:p>
            <a:pPr algn="l">
              <a:spcAft>
                <a:spcPts val="300"/>
              </a:spcAft>
            </a:pPr>
            <a:r>
              <a:rPr lang="ja-JP" altLang="en-US" sz="1100">
                <a:solidFill>
                  <a:schemeClr val="accent2"/>
                </a:solidFill>
                <a:latin typeface="+mn-ea"/>
                <a:cs typeface="Arial" panose="020B0604020202020204" pitchFamily="34" charset="0"/>
              </a:rPr>
              <a:t>（実施方法）</a:t>
            </a:r>
            <a:endParaRPr lang="en-US" altLang="ja-JP" sz="11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a:p>
            <a:pPr algn="l">
              <a:spcAft>
                <a:spcPts val="300"/>
              </a:spcAft>
            </a:pPr>
            <a:endParaRPr lang="en-US" altLang="ja-JP" sz="1100">
              <a:solidFill>
                <a:schemeClr val="accent2"/>
              </a:solidFill>
              <a:latin typeface="+mn-ea"/>
              <a:cs typeface="Arial" panose="020B0604020202020204" pitchFamily="34" charset="0"/>
            </a:endParaRPr>
          </a:p>
          <a:p>
            <a:pPr algn="l">
              <a:spcAft>
                <a:spcPts val="300"/>
              </a:spcAft>
            </a:pPr>
            <a:r>
              <a:rPr lang="en-US" altLang="ja-JP" sz="1100">
                <a:solidFill>
                  <a:schemeClr val="accent2"/>
                </a:solidFill>
                <a:latin typeface="+mn-ea"/>
                <a:cs typeface="Arial" panose="020B0604020202020204" pitchFamily="34" charset="0"/>
              </a:rPr>
              <a:t>(</a:t>
            </a:r>
            <a:r>
              <a:rPr lang="ja-JP" altLang="en-US" sz="1100">
                <a:solidFill>
                  <a:schemeClr val="accent2"/>
                </a:solidFill>
                <a:latin typeface="+mn-ea"/>
                <a:cs typeface="Arial" panose="020B0604020202020204" pitchFamily="34" charset="0"/>
              </a:rPr>
              <a:t>企業等と高等教育機関の役割分担）</a:t>
            </a:r>
            <a:endParaRPr lang="en-US" altLang="ja-JP" sz="11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ああああ</a:t>
            </a:r>
            <a:endParaRPr kumimoji="1" lang="en-US" altLang="ja-JP" sz="1100">
              <a:solidFill>
                <a:schemeClr val="accent2"/>
              </a:solidFill>
              <a:latin typeface="+mn-ea"/>
              <a:cs typeface="Arial" panose="020B0604020202020204" pitchFamily="34" charset="0"/>
            </a:endParaRPr>
          </a:p>
        </p:txBody>
      </p:sp>
      <p:cxnSp>
        <p:nvCxnSpPr>
          <p:cNvPr id="17" name="直線コネクタ 16">
            <a:extLst>
              <a:ext uri="{FF2B5EF4-FFF2-40B4-BE49-F238E27FC236}">
                <a16:creationId xmlns:a16="http://schemas.microsoft.com/office/drawing/2014/main" id="{589597ED-D278-3763-376C-7A90FB9EB7FC}"/>
              </a:ext>
            </a:extLst>
          </p:cNvPr>
          <p:cNvCxnSpPr>
            <a:cxnSpLocks/>
          </p:cNvCxnSpPr>
          <p:nvPr/>
        </p:nvCxnSpPr>
        <p:spPr>
          <a:xfrm>
            <a:off x="3632515" y="3715404"/>
            <a:ext cx="5954923"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18" name="テキスト ボックス 17">
            <a:extLst>
              <a:ext uri="{FF2B5EF4-FFF2-40B4-BE49-F238E27FC236}">
                <a16:creationId xmlns:a16="http://schemas.microsoft.com/office/drawing/2014/main" id="{AE1941EF-448C-91EF-FAAC-E87067370E32}"/>
              </a:ext>
            </a:extLst>
          </p:cNvPr>
          <p:cNvSpPr txBox="1"/>
          <p:nvPr/>
        </p:nvSpPr>
        <p:spPr>
          <a:xfrm>
            <a:off x="3618079" y="3356992"/>
            <a:ext cx="2167581" cy="276999"/>
          </a:xfrm>
          <a:prstGeom prst="rect">
            <a:avLst/>
          </a:prstGeom>
          <a:noFill/>
        </p:spPr>
        <p:txBody>
          <a:bodyPr wrap="square" rtlCol="0">
            <a:spAutoFit/>
          </a:bodyPr>
          <a:lstStyle/>
          <a:p>
            <a:r>
              <a:rPr kumimoji="1" lang="ja-JP" altLang="en-US" sz="1200" b="1">
                <a:solidFill>
                  <a:schemeClr val="accent2"/>
                </a:solidFill>
                <a:latin typeface="+mn-ea"/>
                <a:cs typeface="Arial" panose="020B0604020202020204" pitchFamily="34" charset="0"/>
              </a:rPr>
              <a:t>事業期間中に実施する実習等</a:t>
            </a:r>
          </a:p>
        </p:txBody>
      </p:sp>
    </p:spTree>
    <p:extLst>
      <p:ext uri="{BB962C8B-B14F-4D97-AF65-F5344CB8AC3E}">
        <p14:creationId xmlns:p14="http://schemas.microsoft.com/office/powerpoint/2010/main" val="261883698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1606594"/>
          </a:xfrm>
        </p:spPr>
        <p:txBody>
          <a:bodyPr>
            <a:spAutoFit/>
          </a:bodyPr>
          <a:lstStyle/>
          <a:p>
            <a:r>
              <a:rPr lang="en-US" altLang="ja-JP" sz="1200" dirty="0"/>
              <a:t>3-2. </a:t>
            </a:r>
            <a:r>
              <a:rPr lang="ja-JP" altLang="en-US" sz="1200"/>
              <a:t>に記載した実施事項について、それぞれどのように実施していくか、具体的な方法について説明してください。</a:t>
            </a:r>
            <a:endParaRPr lang="en-US" altLang="ja-JP" sz="1200" dirty="0"/>
          </a:p>
          <a:p>
            <a:r>
              <a:rPr lang="ja-JP" altLang="en-US" sz="1200"/>
              <a:t>共同研究を実施し、それに関係する補助対象経費を計上している場合は、高等教育機関への常駐や定期的なゼミ活動等の人材交流・知の交流による人材育成効果を意図して設計している点について説明してください。 </a:t>
            </a:r>
            <a:endParaRPr lang="en-US" altLang="ja-JP" sz="1200" dirty="0"/>
          </a:p>
          <a:p>
            <a:pPr marL="0" indent="0">
              <a:buNone/>
            </a:pPr>
            <a:r>
              <a:rPr lang="ja-JP" altLang="en-US" sz="1200">
                <a:solidFill>
                  <a:schemeClr val="accent2"/>
                </a:solidFill>
              </a:rPr>
              <a:t>（記載例）</a:t>
            </a:r>
            <a:endParaRPr lang="en-US" altLang="ja-JP" sz="1200" dirty="0">
              <a:solidFill>
                <a:schemeClr val="accent2"/>
              </a:solidFill>
            </a:endParaRPr>
          </a:p>
          <a:p>
            <a:r>
              <a:rPr lang="ja-JP" altLang="en-US" sz="1200">
                <a:solidFill>
                  <a:schemeClr val="accent2"/>
                </a:solidFill>
              </a:rPr>
              <a:t>●●についての共同研究を実施。企業は●●を提供し、高等教育機関は●●を提供することで、互いの●●領域の研究を加速することを目指す。</a:t>
            </a:r>
            <a:endParaRPr lang="en-US" altLang="ja-JP" sz="1200" dirty="0">
              <a:solidFill>
                <a:schemeClr val="accent2"/>
              </a:solidFill>
            </a:endParaRPr>
          </a:p>
          <a:p>
            <a:r>
              <a:rPr lang="ja-JP" altLang="en-US" sz="1200">
                <a:solidFill>
                  <a:schemeClr val="accent2"/>
                </a:solidFill>
              </a:rPr>
              <a:t>また、●●についての人材交流や実証実験を、 ●●社が提供する●●をハブとして実施。研究者同士が●●を軸に交流することで、より●●の社会実装を見据えた●●を得ることができる。</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3-2-</a:t>
            </a:r>
            <a:r>
              <a:rPr lang="ja-JP" altLang="en-US"/>
              <a:t>③</a:t>
            </a:r>
            <a:r>
              <a:rPr lang="en-US" altLang="ja-JP" dirty="0"/>
              <a:t>. </a:t>
            </a:r>
            <a:r>
              <a:rPr lang="ja-JP" altLang="en-US"/>
              <a:t>実施方法（共同研究）</a:t>
            </a:r>
          </a:p>
        </p:txBody>
      </p:sp>
      <p:sp>
        <p:nvSpPr>
          <p:cNvPr id="7" name="二等辺三角形 6">
            <a:extLst>
              <a:ext uri="{FF2B5EF4-FFF2-40B4-BE49-F238E27FC236}">
                <a16:creationId xmlns:a16="http://schemas.microsoft.com/office/drawing/2014/main" id="{DB4C49EC-4753-0A72-4AA2-3755DF0DEE30}"/>
              </a:ext>
            </a:extLst>
          </p:cNvPr>
          <p:cNvSpPr/>
          <p:nvPr/>
        </p:nvSpPr>
        <p:spPr>
          <a:xfrm rot="5400000">
            <a:off x="2283629" y="5297307"/>
            <a:ext cx="1843582" cy="268910"/>
          </a:xfrm>
          <a:prstGeom prst="triangle">
            <a:avLst/>
          </a:prstGeom>
          <a:solidFill>
            <a:schemeClr val="accent2">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noAutofit/>
          </a:bodyPr>
          <a:lstStyle/>
          <a:p>
            <a:pPr algn="ctr"/>
            <a:endParaRPr kumimoji="1" lang="ja-JP" altLang="en-US" sz="1200" b="1">
              <a:solidFill>
                <a:schemeClr val="accent1"/>
              </a:solidFill>
              <a:latin typeface="+mn-ea"/>
              <a:cs typeface="Arial" panose="020B0604020202020204" pitchFamily="34" charset="0"/>
            </a:endParaRPr>
          </a:p>
        </p:txBody>
      </p:sp>
      <p:sp>
        <p:nvSpPr>
          <p:cNvPr id="18" name="テキスト ボックス 17">
            <a:extLst>
              <a:ext uri="{FF2B5EF4-FFF2-40B4-BE49-F238E27FC236}">
                <a16:creationId xmlns:a16="http://schemas.microsoft.com/office/drawing/2014/main" id="{3A629496-D4AC-0DC7-4385-CF9B27663FCD}"/>
              </a:ext>
            </a:extLst>
          </p:cNvPr>
          <p:cNvSpPr txBox="1"/>
          <p:nvPr/>
        </p:nvSpPr>
        <p:spPr>
          <a:xfrm>
            <a:off x="4929790" y="3909966"/>
            <a:ext cx="4487705" cy="577933"/>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●●について、●●や●●のテーマにつき</a:t>
            </a:r>
            <a:r>
              <a:rPr kumimoji="1" lang="en-US" altLang="ja-JP" sz="1100">
                <a:solidFill>
                  <a:schemeClr val="accent2"/>
                </a:solidFill>
                <a:latin typeface="+mn-ea"/>
                <a:cs typeface="Arial" panose="020B0604020202020204" pitchFamily="34" charset="0"/>
              </a:rPr>
              <a:t>…</a:t>
            </a:r>
          </a:p>
        </p:txBody>
      </p:sp>
      <p:sp>
        <p:nvSpPr>
          <p:cNvPr id="21" name="正方形/長方形 20">
            <a:extLst>
              <a:ext uri="{FF2B5EF4-FFF2-40B4-BE49-F238E27FC236}">
                <a16:creationId xmlns:a16="http://schemas.microsoft.com/office/drawing/2014/main" id="{69E4A61D-D445-4FD9-8F30-DD5627C50B36}"/>
              </a:ext>
            </a:extLst>
          </p:cNvPr>
          <p:cNvSpPr/>
          <p:nvPr/>
        </p:nvSpPr>
        <p:spPr>
          <a:xfrm>
            <a:off x="3618079" y="3909966"/>
            <a:ext cx="1190905" cy="57793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内容</a:t>
            </a:r>
            <a:endParaRPr kumimoji="1" lang="en-US" altLang="ja-JP" sz="1200" b="1">
              <a:solidFill>
                <a:schemeClr val="accent2"/>
              </a:solidFill>
              <a:latin typeface="+mn-ea"/>
              <a:cs typeface="Arial" panose="020B0604020202020204" pitchFamily="34" charset="0"/>
            </a:endParaRPr>
          </a:p>
          <a:p>
            <a:pPr algn="ctr"/>
            <a:r>
              <a:rPr kumimoji="1" lang="ja-JP" altLang="en-US" sz="1200" b="1">
                <a:solidFill>
                  <a:schemeClr val="accent2"/>
                </a:solidFill>
                <a:latin typeface="+mn-ea"/>
                <a:cs typeface="Arial" panose="020B0604020202020204" pitchFamily="34" charset="0"/>
              </a:rPr>
              <a:t>実施方法</a:t>
            </a:r>
          </a:p>
        </p:txBody>
      </p:sp>
      <p:sp>
        <p:nvSpPr>
          <p:cNvPr id="26" name="正方形/長方形 25">
            <a:extLst>
              <a:ext uri="{FF2B5EF4-FFF2-40B4-BE49-F238E27FC236}">
                <a16:creationId xmlns:a16="http://schemas.microsoft.com/office/drawing/2014/main" id="{21590888-F250-96C4-0546-61E3BAC6DBB4}"/>
              </a:ext>
            </a:extLst>
          </p:cNvPr>
          <p:cNvSpPr/>
          <p:nvPr/>
        </p:nvSpPr>
        <p:spPr>
          <a:xfrm>
            <a:off x="3618079" y="4555318"/>
            <a:ext cx="1190905" cy="57793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企業等の役割</a:t>
            </a:r>
          </a:p>
        </p:txBody>
      </p:sp>
      <p:sp>
        <p:nvSpPr>
          <p:cNvPr id="34" name="正方形/長方形 33">
            <a:extLst>
              <a:ext uri="{FF2B5EF4-FFF2-40B4-BE49-F238E27FC236}">
                <a16:creationId xmlns:a16="http://schemas.microsoft.com/office/drawing/2014/main" id="{E6F5434A-5616-271B-1CA6-5763FA45813A}"/>
              </a:ext>
            </a:extLst>
          </p:cNvPr>
          <p:cNvSpPr/>
          <p:nvPr/>
        </p:nvSpPr>
        <p:spPr>
          <a:xfrm>
            <a:off x="3618079" y="5200670"/>
            <a:ext cx="1190905" cy="57793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高等教育機関の役割</a:t>
            </a:r>
          </a:p>
        </p:txBody>
      </p:sp>
      <p:sp>
        <p:nvSpPr>
          <p:cNvPr id="35" name="正方形/長方形 34">
            <a:extLst>
              <a:ext uri="{FF2B5EF4-FFF2-40B4-BE49-F238E27FC236}">
                <a16:creationId xmlns:a16="http://schemas.microsoft.com/office/drawing/2014/main" id="{ABB39118-4BFB-9BED-1C86-137EC60480C7}"/>
              </a:ext>
            </a:extLst>
          </p:cNvPr>
          <p:cNvSpPr/>
          <p:nvPr/>
        </p:nvSpPr>
        <p:spPr>
          <a:xfrm>
            <a:off x="3618079" y="5846022"/>
            <a:ext cx="1190905" cy="57793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人材交流</a:t>
            </a:r>
            <a:br>
              <a:rPr kumimoji="1" lang="en-US" altLang="ja-JP" sz="1200" b="1">
                <a:solidFill>
                  <a:schemeClr val="accent2"/>
                </a:solidFill>
                <a:latin typeface="+mn-ea"/>
                <a:cs typeface="Arial" panose="020B0604020202020204" pitchFamily="34" charset="0"/>
              </a:rPr>
            </a:br>
            <a:r>
              <a:rPr kumimoji="1" lang="ja-JP" altLang="en-US" sz="1200" b="1">
                <a:solidFill>
                  <a:schemeClr val="accent2"/>
                </a:solidFill>
                <a:latin typeface="+mn-ea"/>
                <a:cs typeface="Arial" panose="020B0604020202020204" pitchFamily="34" charset="0"/>
              </a:rPr>
              <a:t>知の交流</a:t>
            </a:r>
          </a:p>
        </p:txBody>
      </p:sp>
      <p:sp>
        <p:nvSpPr>
          <p:cNvPr id="37" name="テキスト ボックス 36">
            <a:extLst>
              <a:ext uri="{FF2B5EF4-FFF2-40B4-BE49-F238E27FC236}">
                <a16:creationId xmlns:a16="http://schemas.microsoft.com/office/drawing/2014/main" id="{E4E4144F-F747-C9F1-EE5F-286C6F84F534}"/>
              </a:ext>
            </a:extLst>
          </p:cNvPr>
          <p:cNvSpPr txBox="1"/>
          <p:nvPr/>
        </p:nvSpPr>
        <p:spPr>
          <a:xfrm>
            <a:off x="4929790" y="4555318"/>
            <a:ext cx="4487705" cy="577933"/>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●●の提供</a:t>
            </a:r>
            <a:r>
              <a:rPr kumimoji="1" lang="en-US" altLang="ja-JP" sz="1100">
                <a:solidFill>
                  <a:schemeClr val="accent2"/>
                </a:solidFill>
                <a:latin typeface="+mn-ea"/>
                <a:cs typeface="Arial" panose="020B0604020202020204" pitchFamily="34" charset="0"/>
              </a:rPr>
              <a:t>…</a:t>
            </a: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●●の実施</a:t>
            </a:r>
            <a:r>
              <a:rPr kumimoji="1" lang="en-US" altLang="ja-JP" sz="1100">
                <a:solidFill>
                  <a:schemeClr val="accent2"/>
                </a:solidFill>
                <a:latin typeface="+mn-ea"/>
                <a:cs typeface="Arial" panose="020B0604020202020204" pitchFamily="34" charset="0"/>
              </a:rPr>
              <a:t>…</a:t>
            </a:r>
          </a:p>
        </p:txBody>
      </p:sp>
      <p:sp>
        <p:nvSpPr>
          <p:cNvPr id="38" name="テキスト ボックス 37">
            <a:extLst>
              <a:ext uri="{FF2B5EF4-FFF2-40B4-BE49-F238E27FC236}">
                <a16:creationId xmlns:a16="http://schemas.microsoft.com/office/drawing/2014/main" id="{DE94905A-8F0E-FEE6-7ECF-8C874C228FC1}"/>
              </a:ext>
            </a:extLst>
          </p:cNvPr>
          <p:cNvSpPr txBox="1"/>
          <p:nvPr/>
        </p:nvSpPr>
        <p:spPr>
          <a:xfrm>
            <a:off x="4929790" y="5200670"/>
            <a:ext cx="4487705" cy="577933"/>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●●の提供</a:t>
            </a:r>
            <a:r>
              <a:rPr kumimoji="1" lang="en-US" altLang="ja-JP" sz="1100">
                <a:solidFill>
                  <a:schemeClr val="accent2"/>
                </a:solidFill>
                <a:latin typeface="+mn-ea"/>
                <a:cs typeface="Arial" panose="020B0604020202020204" pitchFamily="34" charset="0"/>
              </a:rPr>
              <a:t>…</a:t>
            </a: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●●の実施</a:t>
            </a:r>
            <a:r>
              <a:rPr kumimoji="1" lang="en-US" altLang="ja-JP" sz="1100">
                <a:solidFill>
                  <a:schemeClr val="accent2"/>
                </a:solidFill>
                <a:latin typeface="+mn-ea"/>
                <a:cs typeface="Arial" panose="020B0604020202020204" pitchFamily="34" charset="0"/>
              </a:rPr>
              <a:t>…</a:t>
            </a:r>
          </a:p>
        </p:txBody>
      </p:sp>
      <p:sp>
        <p:nvSpPr>
          <p:cNvPr id="43" name="テキスト ボックス 42">
            <a:extLst>
              <a:ext uri="{FF2B5EF4-FFF2-40B4-BE49-F238E27FC236}">
                <a16:creationId xmlns:a16="http://schemas.microsoft.com/office/drawing/2014/main" id="{020921F0-8C38-8905-AAC5-D8B3623A23D6}"/>
              </a:ext>
            </a:extLst>
          </p:cNvPr>
          <p:cNvSpPr txBox="1"/>
          <p:nvPr/>
        </p:nvSpPr>
        <p:spPr>
          <a:xfrm>
            <a:off x="4929790" y="5846021"/>
            <a:ext cx="4487705" cy="577933"/>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●●研究室には●●が●名常駐することで、常時●●について</a:t>
            </a:r>
            <a:r>
              <a:rPr kumimoji="1" lang="en-US" altLang="ja-JP" sz="1100">
                <a:solidFill>
                  <a:schemeClr val="accent2"/>
                </a:solidFill>
                <a:latin typeface="+mn-ea"/>
                <a:cs typeface="Arial" panose="020B0604020202020204" pitchFamily="34" charset="0"/>
              </a:rPr>
              <a:t>…</a:t>
            </a: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月●回のゼミには●●が参加し</a:t>
            </a:r>
            <a:r>
              <a:rPr kumimoji="1" lang="en-US" altLang="ja-JP" sz="1100">
                <a:solidFill>
                  <a:schemeClr val="accent2"/>
                </a:solidFill>
                <a:latin typeface="+mn-ea"/>
                <a:cs typeface="Arial" panose="020B0604020202020204" pitchFamily="34" charset="0"/>
              </a:rPr>
              <a:t>…</a:t>
            </a:r>
          </a:p>
        </p:txBody>
      </p:sp>
      <p:cxnSp>
        <p:nvCxnSpPr>
          <p:cNvPr id="44" name="直線コネクタ 43">
            <a:extLst>
              <a:ext uri="{FF2B5EF4-FFF2-40B4-BE49-F238E27FC236}">
                <a16:creationId xmlns:a16="http://schemas.microsoft.com/office/drawing/2014/main" id="{4891F3A5-ED6F-88A6-93DC-A10061B82B82}"/>
              </a:ext>
            </a:extLst>
          </p:cNvPr>
          <p:cNvCxnSpPr>
            <a:cxnSpLocks/>
          </p:cNvCxnSpPr>
          <p:nvPr/>
        </p:nvCxnSpPr>
        <p:spPr>
          <a:xfrm>
            <a:off x="488504" y="3715404"/>
            <a:ext cx="2304256"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45" name="テキスト ボックス 44">
            <a:extLst>
              <a:ext uri="{FF2B5EF4-FFF2-40B4-BE49-F238E27FC236}">
                <a16:creationId xmlns:a16="http://schemas.microsoft.com/office/drawing/2014/main" id="{88F61807-B763-E91E-6284-DD94C68E90DF}"/>
              </a:ext>
            </a:extLst>
          </p:cNvPr>
          <p:cNvSpPr txBox="1"/>
          <p:nvPr/>
        </p:nvSpPr>
        <p:spPr>
          <a:xfrm>
            <a:off x="474068" y="3356992"/>
            <a:ext cx="1617751" cy="276999"/>
          </a:xfrm>
          <a:prstGeom prst="rect">
            <a:avLst/>
          </a:prstGeom>
          <a:noFill/>
        </p:spPr>
        <p:txBody>
          <a:bodyPr wrap="none" rtlCol="0">
            <a:spAutoFit/>
          </a:bodyPr>
          <a:lstStyle/>
          <a:p>
            <a:r>
              <a:rPr kumimoji="1" lang="ja-JP" altLang="en-US" sz="1200" b="1">
                <a:solidFill>
                  <a:schemeClr val="accent2"/>
                </a:solidFill>
                <a:latin typeface="+mn-ea"/>
                <a:cs typeface="Arial" panose="020B0604020202020204" pitchFamily="34" charset="0"/>
              </a:rPr>
              <a:t>共同研究の狙い・目的</a:t>
            </a:r>
          </a:p>
        </p:txBody>
      </p:sp>
      <p:cxnSp>
        <p:nvCxnSpPr>
          <p:cNvPr id="46" name="直線コネクタ 45">
            <a:extLst>
              <a:ext uri="{FF2B5EF4-FFF2-40B4-BE49-F238E27FC236}">
                <a16:creationId xmlns:a16="http://schemas.microsoft.com/office/drawing/2014/main" id="{E6A21BBA-19D4-0A54-14E0-5D0F6BB42F3B}"/>
              </a:ext>
            </a:extLst>
          </p:cNvPr>
          <p:cNvCxnSpPr>
            <a:cxnSpLocks/>
          </p:cNvCxnSpPr>
          <p:nvPr/>
        </p:nvCxnSpPr>
        <p:spPr>
          <a:xfrm>
            <a:off x="3632515" y="3715404"/>
            <a:ext cx="5954923"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47" name="テキスト ボックス 46">
            <a:extLst>
              <a:ext uri="{FF2B5EF4-FFF2-40B4-BE49-F238E27FC236}">
                <a16:creationId xmlns:a16="http://schemas.microsoft.com/office/drawing/2014/main" id="{84DC0DB2-0F14-E5ED-1E68-7E10CC4AF641}"/>
              </a:ext>
            </a:extLst>
          </p:cNvPr>
          <p:cNvSpPr txBox="1"/>
          <p:nvPr/>
        </p:nvSpPr>
        <p:spPr>
          <a:xfrm>
            <a:off x="3618079" y="3356992"/>
            <a:ext cx="3999217" cy="276999"/>
          </a:xfrm>
          <a:prstGeom prst="rect">
            <a:avLst/>
          </a:prstGeom>
          <a:noFill/>
        </p:spPr>
        <p:txBody>
          <a:bodyPr wrap="square" rtlCol="0">
            <a:spAutoFit/>
          </a:bodyPr>
          <a:lstStyle/>
          <a:p>
            <a:r>
              <a:rPr kumimoji="1" lang="ja-JP" altLang="en-US" sz="1200" b="1">
                <a:solidFill>
                  <a:schemeClr val="accent2"/>
                </a:solidFill>
                <a:latin typeface="+mn-ea"/>
                <a:cs typeface="Arial" panose="020B0604020202020204" pitchFamily="34" charset="0"/>
              </a:rPr>
              <a:t>事業期間中に実施する共同研究と人材交流等</a:t>
            </a:r>
          </a:p>
        </p:txBody>
      </p:sp>
      <p:sp>
        <p:nvSpPr>
          <p:cNvPr id="48" name="テキスト ボックス 47">
            <a:extLst>
              <a:ext uri="{FF2B5EF4-FFF2-40B4-BE49-F238E27FC236}">
                <a16:creationId xmlns:a16="http://schemas.microsoft.com/office/drawing/2014/main" id="{C97BE209-0AA4-815A-8520-E0C5D99F86D6}"/>
              </a:ext>
            </a:extLst>
          </p:cNvPr>
          <p:cNvSpPr txBox="1"/>
          <p:nvPr/>
        </p:nvSpPr>
        <p:spPr>
          <a:xfrm>
            <a:off x="488505" y="3859175"/>
            <a:ext cx="2304256" cy="2666163"/>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●●に関する高度な知見を得ることで</a:t>
            </a:r>
            <a:r>
              <a:rPr kumimoji="1" lang="en-US" altLang="ja-JP" sz="1100">
                <a:solidFill>
                  <a:schemeClr val="accent2"/>
                </a:solidFill>
                <a:latin typeface="+mn-ea"/>
                <a:cs typeface="Arial" panose="020B0604020202020204" pitchFamily="34" charset="0"/>
              </a:rPr>
              <a:t>…</a:t>
            </a: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上記に関連して、●●担当が●●などで意見交換をすることで</a:t>
            </a:r>
            <a:r>
              <a:rPr kumimoji="1" lang="en-US" altLang="ja-JP" sz="1100">
                <a:solidFill>
                  <a:schemeClr val="accent2"/>
                </a:solidFill>
                <a:latin typeface="+mn-ea"/>
                <a:cs typeface="Arial" panose="020B0604020202020204" pitchFamily="34" charset="0"/>
              </a:rPr>
              <a:t>…</a:t>
            </a: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また、●●の学生との交流の場として</a:t>
            </a:r>
            <a:r>
              <a:rPr kumimoji="1" lang="en-US" altLang="ja-JP" sz="1100">
                <a:solidFill>
                  <a:schemeClr val="accent2"/>
                </a:solidFill>
                <a:latin typeface="+mn-ea"/>
                <a:cs typeface="Arial" panose="020B0604020202020204" pitchFamily="34" charset="0"/>
              </a:rPr>
              <a:t>…</a:t>
            </a:r>
          </a:p>
        </p:txBody>
      </p:sp>
    </p:spTree>
    <p:extLst>
      <p:ext uri="{BB962C8B-B14F-4D97-AF65-F5344CB8AC3E}">
        <p14:creationId xmlns:p14="http://schemas.microsoft.com/office/powerpoint/2010/main" val="127368512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34075"/>
            <a:ext cx="9505950" cy="1421928"/>
          </a:xfrm>
        </p:spPr>
        <p:txBody>
          <a:bodyPr lIns="91440" tIns="45720" rIns="91440" bIns="45720" anchor="t">
            <a:spAutoFit/>
          </a:bodyPr>
          <a:lstStyle/>
          <a:p>
            <a:r>
              <a:rPr lang="ja-JP" altLang="en-US" sz="1200" dirty="0"/>
              <a:t>過去の実施内容の効果検証結果を踏まえて検討した追加的実施事項（講義等の内容の発展、新たなカリキュラムの追加、成果指標の設定と評価フローの構築</a:t>
            </a:r>
            <a:r>
              <a:rPr lang="en-US" altLang="ja-JP" sz="1200" dirty="0"/>
              <a:t>…</a:t>
            </a:r>
            <a:r>
              <a:rPr lang="ja-JP" altLang="en-US" sz="1200" dirty="0"/>
              <a:t>等）であり、</a:t>
            </a:r>
            <a:r>
              <a:rPr lang="en-US" altLang="ja-JP" sz="1200" dirty="0"/>
              <a:t>2023</a:t>
            </a:r>
            <a:r>
              <a:rPr lang="ja-JP" altLang="en-US" sz="1200" dirty="0"/>
              <a:t>年</a:t>
            </a:r>
            <a:r>
              <a:rPr lang="en-US" altLang="ja-JP" sz="1200" dirty="0"/>
              <a:t>11</a:t>
            </a:r>
            <a:r>
              <a:rPr lang="ja-JP" altLang="en-US" sz="1200" dirty="0"/>
              <a:t>月</a:t>
            </a:r>
            <a:r>
              <a:rPr lang="en-US" altLang="ja-JP" sz="1200" dirty="0"/>
              <a:t>29</a:t>
            </a:r>
            <a:r>
              <a:rPr lang="ja-JP" altLang="en-US" sz="1200" dirty="0"/>
              <a:t>日以降に高等教育機関と合意した内容を記載してください。</a:t>
            </a:r>
            <a:endParaRPr lang="en-US" altLang="ja-JP" sz="1200" dirty="0"/>
          </a:p>
          <a:p>
            <a:pPr marL="0" indent="0">
              <a:buNone/>
            </a:pPr>
            <a:r>
              <a:rPr lang="ja-JP" altLang="en-US" sz="1200" dirty="0">
                <a:solidFill>
                  <a:schemeClr val="accent2"/>
                </a:solidFill>
              </a:rPr>
              <a:t>（記載例）</a:t>
            </a:r>
            <a:endParaRPr lang="en-US" altLang="ja-JP" sz="1200" dirty="0">
              <a:solidFill>
                <a:schemeClr val="accent2"/>
              </a:solidFill>
            </a:endParaRPr>
          </a:p>
          <a:p>
            <a:r>
              <a:rPr lang="ja-JP" altLang="en-US" sz="1200" dirty="0">
                <a:solidFill>
                  <a:schemeClr val="accent2"/>
                </a:solidFill>
              </a:rPr>
              <a:t>●年●月～●月の期間、●時間程度の●●講義を実施。●名が参加し、●●について</a:t>
            </a:r>
            <a:r>
              <a:rPr lang="en-US" altLang="ja-JP" sz="1200" dirty="0">
                <a:solidFill>
                  <a:schemeClr val="accent2"/>
                </a:solidFill>
              </a:rPr>
              <a:t>…</a:t>
            </a:r>
            <a:r>
              <a:rPr lang="ja-JP" altLang="en-US" sz="1200" dirty="0">
                <a:solidFill>
                  <a:schemeClr val="accent2"/>
                </a:solidFill>
              </a:rPr>
              <a:t>は一定の成果を得られた。</a:t>
            </a:r>
            <a:endParaRPr lang="en-US" altLang="ja-JP" sz="1200" dirty="0">
              <a:solidFill>
                <a:schemeClr val="accent2"/>
              </a:solidFill>
            </a:endParaRPr>
          </a:p>
          <a:p>
            <a:r>
              <a:rPr lang="ja-JP" altLang="en-US" sz="1200" dirty="0">
                <a:solidFill>
                  <a:schemeClr val="accent2"/>
                </a:solidFill>
              </a:rPr>
              <a:t>一方で、●●に関する理解度の差や、●●に対する要望があったなど、●●面において課題があった。</a:t>
            </a:r>
            <a:endParaRPr lang="en-US" altLang="ja-JP" sz="1200" dirty="0">
              <a:solidFill>
                <a:schemeClr val="accent2"/>
              </a:solidFill>
            </a:endParaRPr>
          </a:p>
          <a:p>
            <a:r>
              <a:rPr lang="ja-JP" altLang="en-US" sz="1200" dirty="0">
                <a:solidFill>
                  <a:schemeClr val="accent2"/>
                </a:solidFill>
              </a:rPr>
              <a:t>上記を踏まえて、今年度は①●●コースの追加、②対象者の●●への拡大、③●●運用の改善、などを行い、より効果的な人材育成を目指す。</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3-3. </a:t>
            </a:r>
            <a:r>
              <a:rPr lang="ja-JP" altLang="en-US" dirty="0"/>
              <a:t>過去の実施内容からの改善・発展ポイント</a:t>
            </a:r>
            <a:r>
              <a:rPr lang="en-US" altLang="ja-JP" sz="1200" dirty="0"/>
              <a:t>(2023</a:t>
            </a:r>
            <a:r>
              <a:rPr lang="ja-JP" altLang="en-US" sz="1200" dirty="0"/>
              <a:t>年</a:t>
            </a:r>
            <a:r>
              <a:rPr lang="en-US" altLang="ja-JP" sz="1200" dirty="0"/>
              <a:t>11</a:t>
            </a:r>
            <a:r>
              <a:rPr lang="ja-JP" altLang="en-US" sz="1200" dirty="0"/>
              <a:t>月</a:t>
            </a:r>
            <a:r>
              <a:rPr lang="en-US" altLang="ja-JP" sz="1200" dirty="0"/>
              <a:t>29</a:t>
            </a:r>
            <a:r>
              <a:rPr lang="ja-JP" altLang="en-US" sz="1200" dirty="0"/>
              <a:t>日以前から設置されている共同講座の場合のみ）</a:t>
            </a:r>
            <a:endParaRPr lang="en-US" altLang="ja-JP" sz="1200" dirty="0"/>
          </a:p>
        </p:txBody>
      </p:sp>
      <p:cxnSp>
        <p:nvCxnSpPr>
          <p:cNvPr id="3" name="直線コネクタ 2">
            <a:extLst>
              <a:ext uri="{FF2B5EF4-FFF2-40B4-BE49-F238E27FC236}">
                <a16:creationId xmlns:a16="http://schemas.microsoft.com/office/drawing/2014/main" id="{04FFB8B7-7D86-9528-8720-6AE556C4489C}"/>
              </a:ext>
            </a:extLst>
          </p:cNvPr>
          <p:cNvCxnSpPr>
            <a:cxnSpLocks/>
          </p:cNvCxnSpPr>
          <p:nvPr/>
        </p:nvCxnSpPr>
        <p:spPr>
          <a:xfrm>
            <a:off x="488504" y="3715404"/>
            <a:ext cx="3796764"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4" name="テキスト ボックス 3">
            <a:extLst>
              <a:ext uri="{FF2B5EF4-FFF2-40B4-BE49-F238E27FC236}">
                <a16:creationId xmlns:a16="http://schemas.microsoft.com/office/drawing/2014/main" id="{072F5986-59CA-E5DF-C78D-3742DF21D508}"/>
              </a:ext>
            </a:extLst>
          </p:cNvPr>
          <p:cNvSpPr txBox="1"/>
          <p:nvPr/>
        </p:nvSpPr>
        <p:spPr>
          <a:xfrm>
            <a:off x="474068" y="3356992"/>
            <a:ext cx="1556836" cy="276999"/>
          </a:xfrm>
          <a:prstGeom prst="rect">
            <a:avLst/>
          </a:prstGeom>
          <a:noFill/>
        </p:spPr>
        <p:txBody>
          <a:bodyPr wrap="none" rtlCol="0">
            <a:spAutoFit/>
          </a:bodyPr>
          <a:lstStyle/>
          <a:p>
            <a:r>
              <a:rPr kumimoji="1" lang="ja-JP" altLang="en-US" sz="1200" b="1">
                <a:solidFill>
                  <a:schemeClr val="accent2"/>
                </a:solidFill>
                <a:latin typeface="+mn-ea"/>
                <a:cs typeface="Arial" panose="020B0604020202020204" pitchFamily="34" charset="0"/>
              </a:rPr>
              <a:t>過去の効果検証結果</a:t>
            </a:r>
          </a:p>
        </p:txBody>
      </p:sp>
      <p:sp>
        <p:nvSpPr>
          <p:cNvPr id="5" name="二等辺三角形 4">
            <a:extLst>
              <a:ext uri="{FF2B5EF4-FFF2-40B4-BE49-F238E27FC236}">
                <a16:creationId xmlns:a16="http://schemas.microsoft.com/office/drawing/2014/main" id="{1593A884-4AA7-29B8-F04A-67E12DDA2720}"/>
              </a:ext>
            </a:extLst>
          </p:cNvPr>
          <p:cNvSpPr/>
          <p:nvPr/>
        </p:nvSpPr>
        <p:spPr>
          <a:xfrm rot="5400000">
            <a:off x="3735143" y="5036934"/>
            <a:ext cx="1843582" cy="268910"/>
          </a:xfrm>
          <a:prstGeom prst="triangle">
            <a:avLst/>
          </a:prstGeom>
          <a:solidFill>
            <a:schemeClr val="accent2">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noAutofit/>
          </a:bodyPr>
          <a:lstStyle/>
          <a:p>
            <a:pPr algn="ctr"/>
            <a:endParaRPr kumimoji="1" lang="ja-JP" altLang="en-US" sz="1200" b="1">
              <a:solidFill>
                <a:schemeClr val="accent1"/>
              </a:solidFill>
              <a:latin typeface="+mn-ea"/>
              <a:cs typeface="Arial" panose="020B0604020202020204" pitchFamily="34" charset="0"/>
            </a:endParaRPr>
          </a:p>
        </p:txBody>
      </p:sp>
      <p:sp>
        <p:nvSpPr>
          <p:cNvPr id="6" name="テキスト ボックス 5">
            <a:extLst>
              <a:ext uri="{FF2B5EF4-FFF2-40B4-BE49-F238E27FC236}">
                <a16:creationId xmlns:a16="http://schemas.microsoft.com/office/drawing/2014/main" id="{2F786577-E166-0030-66C6-7A87164F12A2}"/>
              </a:ext>
            </a:extLst>
          </p:cNvPr>
          <p:cNvSpPr txBox="1"/>
          <p:nvPr/>
        </p:nvSpPr>
        <p:spPr>
          <a:xfrm>
            <a:off x="1300252" y="4755779"/>
            <a:ext cx="2985016" cy="83122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●●については、●割程度が●●レベルまで到達し</a:t>
            </a:r>
            <a:r>
              <a:rPr kumimoji="1" lang="en-US" altLang="ja-JP" sz="1100">
                <a:solidFill>
                  <a:schemeClr val="accent2"/>
                </a:solidFill>
                <a:latin typeface="+mn-ea"/>
                <a:cs typeface="Arial" panose="020B0604020202020204" pitchFamily="34" charset="0"/>
              </a:rPr>
              <a:t>…</a:t>
            </a:r>
          </a:p>
        </p:txBody>
      </p:sp>
      <p:sp>
        <p:nvSpPr>
          <p:cNvPr id="9" name="正方形/長方形 8">
            <a:extLst>
              <a:ext uri="{FF2B5EF4-FFF2-40B4-BE49-F238E27FC236}">
                <a16:creationId xmlns:a16="http://schemas.microsoft.com/office/drawing/2014/main" id="{E5BF8088-644A-FF43-5813-54DABE0015F8}"/>
              </a:ext>
            </a:extLst>
          </p:cNvPr>
          <p:cNvSpPr/>
          <p:nvPr/>
        </p:nvSpPr>
        <p:spPr>
          <a:xfrm>
            <a:off x="468844" y="4765342"/>
            <a:ext cx="720080" cy="82165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成果</a:t>
            </a:r>
            <a:endParaRPr kumimoji="1" lang="en-US" altLang="ja-JP" sz="1200" b="1">
              <a:solidFill>
                <a:schemeClr val="accent2"/>
              </a:solidFill>
              <a:latin typeface="+mn-ea"/>
              <a:cs typeface="Arial" panose="020B0604020202020204" pitchFamily="34" charset="0"/>
            </a:endParaRPr>
          </a:p>
        </p:txBody>
      </p:sp>
      <p:sp>
        <p:nvSpPr>
          <p:cNvPr id="16" name="正方形/長方形 15">
            <a:extLst>
              <a:ext uri="{FF2B5EF4-FFF2-40B4-BE49-F238E27FC236}">
                <a16:creationId xmlns:a16="http://schemas.microsoft.com/office/drawing/2014/main" id="{C1CBF1DC-A182-0AAF-FB94-9B33207CFD9C}"/>
              </a:ext>
            </a:extLst>
          </p:cNvPr>
          <p:cNvSpPr/>
          <p:nvPr/>
        </p:nvSpPr>
        <p:spPr>
          <a:xfrm>
            <a:off x="468844" y="5703674"/>
            <a:ext cx="720080" cy="82165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課題</a:t>
            </a:r>
            <a:endParaRPr kumimoji="1" lang="en-US" altLang="ja-JP" sz="1200" b="1">
              <a:solidFill>
                <a:schemeClr val="accent2"/>
              </a:solidFill>
              <a:latin typeface="+mn-ea"/>
              <a:cs typeface="Arial" panose="020B0604020202020204" pitchFamily="34" charset="0"/>
            </a:endParaRPr>
          </a:p>
        </p:txBody>
      </p:sp>
      <p:sp>
        <p:nvSpPr>
          <p:cNvPr id="18" name="テキスト ボックス 17">
            <a:extLst>
              <a:ext uri="{FF2B5EF4-FFF2-40B4-BE49-F238E27FC236}">
                <a16:creationId xmlns:a16="http://schemas.microsoft.com/office/drawing/2014/main" id="{FC6DCA7A-495F-94FA-05BE-4A3E85D04663}"/>
              </a:ext>
            </a:extLst>
          </p:cNvPr>
          <p:cNvSpPr txBox="1"/>
          <p:nvPr/>
        </p:nvSpPr>
        <p:spPr>
          <a:xfrm>
            <a:off x="1300252" y="5694123"/>
            <a:ext cx="2985016" cy="83122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●●は理解度に参加者間で差がつき</a:t>
            </a:r>
            <a:r>
              <a:rPr kumimoji="1" lang="en-US" altLang="ja-JP" sz="1100">
                <a:solidFill>
                  <a:schemeClr val="accent2"/>
                </a:solidFill>
                <a:latin typeface="+mn-ea"/>
                <a:cs typeface="Arial" panose="020B0604020202020204" pitchFamily="34" charset="0"/>
              </a:rPr>
              <a:t>…</a:t>
            </a: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●●を求める声も多く</a:t>
            </a:r>
            <a:r>
              <a:rPr kumimoji="1" lang="en-US" altLang="ja-JP" sz="1100">
                <a:solidFill>
                  <a:schemeClr val="accent2"/>
                </a:solidFill>
                <a:latin typeface="+mn-ea"/>
                <a:cs typeface="Arial" panose="020B0604020202020204" pitchFamily="34" charset="0"/>
              </a:rPr>
              <a:t>…</a:t>
            </a:r>
          </a:p>
        </p:txBody>
      </p:sp>
      <p:sp>
        <p:nvSpPr>
          <p:cNvPr id="23" name="正方形/長方形 22">
            <a:extLst>
              <a:ext uri="{FF2B5EF4-FFF2-40B4-BE49-F238E27FC236}">
                <a16:creationId xmlns:a16="http://schemas.microsoft.com/office/drawing/2014/main" id="{826AD7C0-451F-CE15-3E13-C0FF5A59FE5D}"/>
              </a:ext>
            </a:extLst>
          </p:cNvPr>
          <p:cNvSpPr/>
          <p:nvPr/>
        </p:nvSpPr>
        <p:spPr>
          <a:xfrm>
            <a:off x="468844" y="3863956"/>
            <a:ext cx="720080" cy="82165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実施</a:t>
            </a:r>
            <a:br>
              <a:rPr kumimoji="1" lang="en-US" altLang="ja-JP" sz="1200" b="1">
                <a:solidFill>
                  <a:schemeClr val="accent2"/>
                </a:solidFill>
                <a:latin typeface="+mn-ea"/>
                <a:cs typeface="Arial" panose="020B0604020202020204" pitchFamily="34" charset="0"/>
              </a:rPr>
            </a:br>
            <a:r>
              <a:rPr kumimoji="1" lang="ja-JP" altLang="en-US" sz="1200" b="1">
                <a:solidFill>
                  <a:schemeClr val="accent2"/>
                </a:solidFill>
                <a:latin typeface="+mn-ea"/>
                <a:cs typeface="Arial" panose="020B0604020202020204" pitchFamily="34" charset="0"/>
              </a:rPr>
              <a:t>概要</a:t>
            </a:r>
            <a:endParaRPr kumimoji="1" lang="en-US" altLang="ja-JP" sz="1200" b="1">
              <a:solidFill>
                <a:schemeClr val="accent2"/>
              </a:solidFill>
              <a:latin typeface="+mn-ea"/>
              <a:cs typeface="Arial" panose="020B0604020202020204" pitchFamily="34" charset="0"/>
            </a:endParaRPr>
          </a:p>
        </p:txBody>
      </p:sp>
      <p:sp>
        <p:nvSpPr>
          <p:cNvPr id="25" name="テキスト ボックス 24">
            <a:extLst>
              <a:ext uri="{FF2B5EF4-FFF2-40B4-BE49-F238E27FC236}">
                <a16:creationId xmlns:a16="http://schemas.microsoft.com/office/drawing/2014/main" id="{DBFC5535-5496-B24F-2B2D-DC16EB635038}"/>
              </a:ext>
            </a:extLst>
          </p:cNvPr>
          <p:cNvSpPr txBox="1"/>
          <p:nvPr/>
        </p:nvSpPr>
        <p:spPr>
          <a:xfrm>
            <a:off x="1300252" y="3859174"/>
            <a:ext cx="2985016" cy="83122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●年●月～●月の期間、●時間程度の●●講義を実施。</a:t>
            </a:r>
            <a:endParaRPr kumimoji="1" lang="en-US" altLang="ja-JP" sz="11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●名が参加し、●●について</a:t>
            </a:r>
            <a:r>
              <a:rPr kumimoji="1" lang="en-US" altLang="ja-JP" sz="1100">
                <a:solidFill>
                  <a:schemeClr val="accent2"/>
                </a:solidFill>
                <a:latin typeface="+mn-ea"/>
                <a:cs typeface="Arial" panose="020B0604020202020204" pitchFamily="34" charset="0"/>
              </a:rPr>
              <a:t>…</a:t>
            </a:r>
          </a:p>
        </p:txBody>
      </p:sp>
      <p:cxnSp>
        <p:nvCxnSpPr>
          <p:cNvPr id="28" name="直線コネクタ 27">
            <a:extLst>
              <a:ext uri="{FF2B5EF4-FFF2-40B4-BE49-F238E27FC236}">
                <a16:creationId xmlns:a16="http://schemas.microsoft.com/office/drawing/2014/main" id="{0B8AFA93-5A94-F542-8EC7-1A1715AC7D37}"/>
              </a:ext>
            </a:extLst>
          </p:cNvPr>
          <p:cNvCxnSpPr>
            <a:cxnSpLocks/>
          </p:cNvCxnSpPr>
          <p:nvPr/>
        </p:nvCxnSpPr>
        <p:spPr>
          <a:xfrm>
            <a:off x="4973912" y="3715404"/>
            <a:ext cx="4408932"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29" name="テキスト ボックス 28">
            <a:extLst>
              <a:ext uri="{FF2B5EF4-FFF2-40B4-BE49-F238E27FC236}">
                <a16:creationId xmlns:a16="http://schemas.microsoft.com/office/drawing/2014/main" id="{9D1A23DC-559B-DA74-0B35-0A276B443476}"/>
              </a:ext>
            </a:extLst>
          </p:cNvPr>
          <p:cNvSpPr txBox="1"/>
          <p:nvPr/>
        </p:nvSpPr>
        <p:spPr>
          <a:xfrm>
            <a:off x="4959476" y="3356992"/>
            <a:ext cx="1369286" cy="276999"/>
          </a:xfrm>
          <a:prstGeom prst="rect">
            <a:avLst/>
          </a:prstGeom>
          <a:noFill/>
        </p:spPr>
        <p:txBody>
          <a:bodyPr wrap="none" rtlCol="0">
            <a:spAutoFit/>
          </a:bodyPr>
          <a:lstStyle/>
          <a:p>
            <a:r>
              <a:rPr kumimoji="1" lang="ja-JP" altLang="en-US" sz="1200" b="1">
                <a:solidFill>
                  <a:schemeClr val="accent2"/>
                </a:solidFill>
                <a:latin typeface="+mn-ea"/>
                <a:cs typeface="Arial" panose="020B0604020202020204" pitchFamily="34" charset="0"/>
              </a:rPr>
              <a:t>改善・発展ポイント</a:t>
            </a:r>
          </a:p>
        </p:txBody>
      </p:sp>
      <p:sp>
        <p:nvSpPr>
          <p:cNvPr id="30" name="テキスト ボックス 29">
            <a:extLst>
              <a:ext uri="{FF2B5EF4-FFF2-40B4-BE49-F238E27FC236}">
                <a16:creationId xmlns:a16="http://schemas.microsoft.com/office/drawing/2014/main" id="{E48E9035-3DF2-D3B9-B9B9-F4091943A737}"/>
              </a:ext>
            </a:extLst>
          </p:cNvPr>
          <p:cNvSpPr txBox="1"/>
          <p:nvPr/>
        </p:nvSpPr>
        <p:spPr>
          <a:xfrm>
            <a:off x="6397828" y="4755779"/>
            <a:ext cx="2985016" cy="83122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●●コースは、参加対象者を拡大。推薦方式に加えて公募も</a:t>
            </a:r>
            <a:r>
              <a:rPr kumimoji="1" lang="en-US" altLang="ja-JP" sz="1100">
                <a:solidFill>
                  <a:schemeClr val="accent2"/>
                </a:solidFill>
                <a:latin typeface="+mn-ea"/>
                <a:cs typeface="Arial" panose="020B0604020202020204" pitchFamily="34" charset="0"/>
              </a:rPr>
              <a:t>…</a:t>
            </a:r>
          </a:p>
        </p:txBody>
      </p:sp>
      <p:sp>
        <p:nvSpPr>
          <p:cNvPr id="31" name="正方形/長方形 30">
            <a:extLst>
              <a:ext uri="{FF2B5EF4-FFF2-40B4-BE49-F238E27FC236}">
                <a16:creationId xmlns:a16="http://schemas.microsoft.com/office/drawing/2014/main" id="{6C897506-AC7B-40CC-C0A9-E5388AE38D9B}"/>
              </a:ext>
            </a:extLst>
          </p:cNvPr>
          <p:cNvSpPr/>
          <p:nvPr/>
        </p:nvSpPr>
        <p:spPr>
          <a:xfrm>
            <a:off x="4959476" y="4765342"/>
            <a:ext cx="1327024" cy="82165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②対象者の</a:t>
            </a:r>
            <a:br>
              <a:rPr kumimoji="1" lang="en-US" altLang="ja-JP" sz="1200" b="1">
                <a:solidFill>
                  <a:schemeClr val="accent2"/>
                </a:solidFill>
                <a:latin typeface="+mn-ea"/>
                <a:cs typeface="Arial" panose="020B0604020202020204" pitchFamily="34" charset="0"/>
              </a:rPr>
            </a:br>
            <a:r>
              <a:rPr kumimoji="1" lang="ja-JP" altLang="en-US" sz="1200" b="1">
                <a:solidFill>
                  <a:schemeClr val="accent2"/>
                </a:solidFill>
                <a:latin typeface="+mn-ea"/>
                <a:cs typeface="Arial" panose="020B0604020202020204" pitchFamily="34" charset="0"/>
              </a:rPr>
              <a:t>●●への拡大</a:t>
            </a:r>
            <a:endParaRPr kumimoji="1" lang="en-US" altLang="ja-JP" sz="1200" b="1">
              <a:solidFill>
                <a:schemeClr val="accent2"/>
              </a:solidFill>
              <a:latin typeface="+mn-ea"/>
              <a:cs typeface="Arial" panose="020B0604020202020204" pitchFamily="34" charset="0"/>
            </a:endParaRPr>
          </a:p>
        </p:txBody>
      </p:sp>
      <p:sp>
        <p:nvSpPr>
          <p:cNvPr id="32" name="正方形/長方形 31">
            <a:extLst>
              <a:ext uri="{FF2B5EF4-FFF2-40B4-BE49-F238E27FC236}">
                <a16:creationId xmlns:a16="http://schemas.microsoft.com/office/drawing/2014/main" id="{BCDDF1B5-57C5-CB05-86F4-7F0DD9D95C66}"/>
              </a:ext>
            </a:extLst>
          </p:cNvPr>
          <p:cNvSpPr/>
          <p:nvPr/>
        </p:nvSpPr>
        <p:spPr>
          <a:xfrm>
            <a:off x="4959476" y="5703674"/>
            <a:ext cx="1327024" cy="82165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③運用における</a:t>
            </a:r>
            <a:br>
              <a:rPr kumimoji="1" lang="en-US" altLang="ja-JP" sz="1200" b="1">
                <a:solidFill>
                  <a:schemeClr val="accent2"/>
                </a:solidFill>
                <a:latin typeface="+mn-ea"/>
                <a:cs typeface="Arial" panose="020B0604020202020204" pitchFamily="34" charset="0"/>
              </a:rPr>
            </a:br>
            <a:r>
              <a:rPr kumimoji="1" lang="ja-JP" altLang="en-US" sz="1200" b="1">
                <a:solidFill>
                  <a:schemeClr val="accent2"/>
                </a:solidFill>
                <a:latin typeface="+mn-ea"/>
                <a:cs typeface="Arial" panose="020B0604020202020204" pitchFamily="34" charset="0"/>
              </a:rPr>
              <a:t>●●の改善</a:t>
            </a:r>
            <a:endParaRPr kumimoji="1" lang="en-US" altLang="ja-JP" sz="1200" b="1">
              <a:solidFill>
                <a:schemeClr val="accent2"/>
              </a:solidFill>
              <a:latin typeface="+mn-ea"/>
              <a:cs typeface="Arial" panose="020B0604020202020204" pitchFamily="34" charset="0"/>
            </a:endParaRPr>
          </a:p>
        </p:txBody>
      </p:sp>
      <p:sp>
        <p:nvSpPr>
          <p:cNvPr id="33" name="テキスト ボックス 32">
            <a:extLst>
              <a:ext uri="{FF2B5EF4-FFF2-40B4-BE49-F238E27FC236}">
                <a16:creationId xmlns:a16="http://schemas.microsoft.com/office/drawing/2014/main" id="{F319FA07-D8AE-2856-7012-B9A5324D141E}"/>
              </a:ext>
            </a:extLst>
          </p:cNvPr>
          <p:cNvSpPr txBox="1"/>
          <p:nvPr/>
        </p:nvSpPr>
        <p:spPr>
          <a:xfrm>
            <a:off x="6397828" y="5694123"/>
            <a:ext cx="2985016" cy="83122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●●に関する声に対応し、講義内でも質疑応答に時間を●●確保し</a:t>
            </a:r>
            <a:r>
              <a:rPr kumimoji="1" lang="en-US" altLang="ja-JP" sz="1100">
                <a:solidFill>
                  <a:schemeClr val="accent2"/>
                </a:solidFill>
                <a:latin typeface="+mn-ea"/>
                <a:cs typeface="Arial" panose="020B0604020202020204" pitchFamily="34" charset="0"/>
              </a:rPr>
              <a:t>…</a:t>
            </a:r>
          </a:p>
        </p:txBody>
      </p:sp>
      <p:sp>
        <p:nvSpPr>
          <p:cNvPr id="34" name="正方形/長方形 33">
            <a:extLst>
              <a:ext uri="{FF2B5EF4-FFF2-40B4-BE49-F238E27FC236}">
                <a16:creationId xmlns:a16="http://schemas.microsoft.com/office/drawing/2014/main" id="{6452DBDC-AA84-81CF-4531-1C5064710415}"/>
              </a:ext>
            </a:extLst>
          </p:cNvPr>
          <p:cNvSpPr/>
          <p:nvPr/>
        </p:nvSpPr>
        <p:spPr>
          <a:xfrm>
            <a:off x="4959476" y="3863956"/>
            <a:ext cx="1327024" cy="82165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①●●コース</a:t>
            </a:r>
            <a:br>
              <a:rPr kumimoji="1" lang="en-US" altLang="ja-JP" sz="1200" b="1">
                <a:solidFill>
                  <a:schemeClr val="accent2"/>
                </a:solidFill>
                <a:latin typeface="+mn-ea"/>
                <a:cs typeface="Arial" panose="020B0604020202020204" pitchFamily="34" charset="0"/>
              </a:rPr>
            </a:br>
            <a:r>
              <a:rPr kumimoji="1" lang="ja-JP" altLang="en-US" sz="1200" b="1">
                <a:solidFill>
                  <a:schemeClr val="accent2"/>
                </a:solidFill>
                <a:latin typeface="+mn-ea"/>
                <a:cs typeface="Arial" panose="020B0604020202020204" pitchFamily="34" charset="0"/>
              </a:rPr>
              <a:t>の追加</a:t>
            </a:r>
            <a:endParaRPr kumimoji="1" lang="en-US" altLang="ja-JP" sz="1200" b="1">
              <a:solidFill>
                <a:schemeClr val="accent2"/>
              </a:solidFill>
              <a:latin typeface="+mn-ea"/>
              <a:cs typeface="Arial" panose="020B0604020202020204" pitchFamily="34" charset="0"/>
            </a:endParaRPr>
          </a:p>
        </p:txBody>
      </p:sp>
      <p:sp>
        <p:nvSpPr>
          <p:cNvPr id="35" name="テキスト ボックス 34">
            <a:extLst>
              <a:ext uri="{FF2B5EF4-FFF2-40B4-BE49-F238E27FC236}">
                <a16:creationId xmlns:a16="http://schemas.microsoft.com/office/drawing/2014/main" id="{1B7077F4-73B0-B263-30C8-5B0EA23777E1}"/>
              </a:ext>
            </a:extLst>
          </p:cNvPr>
          <p:cNvSpPr txBox="1"/>
          <p:nvPr/>
        </p:nvSpPr>
        <p:spPr>
          <a:xfrm>
            <a:off x="6397828" y="3859174"/>
            <a:ext cx="2985016" cy="831220"/>
          </a:xfrm>
          <a:prstGeom prst="rect">
            <a:avLst/>
          </a:prstGeom>
          <a:noFill/>
          <a:ln>
            <a:solidFill>
              <a:schemeClr val="accent2"/>
            </a:solidFill>
          </a:ln>
        </p:spPr>
        <p:txBody>
          <a:bodyPr wrap="squar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●●を履修済み、かつ●●を達成したものについては、より発展的な●●コースを</a:t>
            </a:r>
            <a:r>
              <a:rPr kumimoji="1" lang="en-US" altLang="ja-JP" sz="1100">
                <a:solidFill>
                  <a:schemeClr val="accent2"/>
                </a:solidFill>
                <a:latin typeface="+mn-ea"/>
                <a:cs typeface="Arial" panose="020B0604020202020204" pitchFamily="34" charset="0"/>
              </a:rPr>
              <a:t>…</a:t>
            </a:r>
          </a:p>
        </p:txBody>
      </p:sp>
    </p:spTree>
    <p:extLst>
      <p:ext uri="{BB962C8B-B14F-4D97-AF65-F5344CB8AC3E}">
        <p14:creationId xmlns:p14="http://schemas.microsoft.com/office/powerpoint/2010/main" val="385242670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直線コネクタ 2">
            <a:extLst>
              <a:ext uri="{FF2B5EF4-FFF2-40B4-BE49-F238E27FC236}">
                <a16:creationId xmlns:a16="http://schemas.microsoft.com/office/drawing/2014/main" id="{4B4F8BA1-7AA1-2000-544A-00D84A53F930}"/>
              </a:ext>
            </a:extLst>
          </p:cNvPr>
          <p:cNvCxnSpPr>
            <a:cxnSpLocks/>
          </p:cNvCxnSpPr>
          <p:nvPr/>
        </p:nvCxnSpPr>
        <p:spPr>
          <a:xfrm>
            <a:off x="200472" y="2996952"/>
            <a:ext cx="9505056" cy="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6" name="正方形/長方形 5">
            <a:extLst>
              <a:ext uri="{FF2B5EF4-FFF2-40B4-BE49-F238E27FC236}">
                <a16:creationId xmlns:a16="http://schemas.microsoft.com/office/drawing/2014/main" id="{34F4FBB7-5D55-48AC-1B56-254C8D24DDF2}"/>
              </a:ext>
            </a:extLst>
          </p:cNvPr>
          <p:cNvSpPr/>
          <p:nvPr/>
        </p:nvSpPr>
        <p:spPr>
          <a:xfrm>
            <a:off x="206660" y="2492896"/>
            <a:ext cx="9426860" cy="41286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b="1">
                <a:solidFill>
                  <a:schemeClr val="tx1"/>
                </a:solidFill>
                <a:latin typeface="+mn-ea"/>
                <a:cs typeface="Arial" panose="020B0604020202020204" pitchFamily="34" charset="0"/>
              </a:rPr>
              <a:t>４．実施体制</a:t>
            </a:r>
            <a:endParaRPr lang="en-US" altLang="ja-JP" sz="2400" b="1">
              <a:solidFill>
                <a:schemeClr val="tx1"/>
              </a:solidFill>
              <a:latin typeface="+mn-ea"/>
              <a:cs typeface="Arial" panose="020B0604020202020204" pitchFamily="34" charset="0"/>
            </a:endParaRPr>
          </a:p>
        </p:txBody>
      </p:sp>
    </p:spTree>
    <p:extLst>
      <p:ext uri="{BB962C8B-B14F-4D97-AF65-F5344CB8AC3E}">
        <p14:creationId xmlns:p14="http://schemas.microsoft.com/office/powerpoint/2010/main" val="26477077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E5007713-AD1A-B16D-7948-0C4ED327D355}"/>
              </a:ext>
            </a:extLst>
          </p:cNvPr>
          <p:cNvSpPr>
            <a:spLocks noGrp="1"/>
          </p:cNvSpPr>
          <p:nvPr>
            <p:ph type="body" sz="quarter" idx="14"/>
          </p:nvPr>
        </p:nvSpPr>
        <p:spPr>
          <a:xfrm>
            <a:off x="199710" y="1124744"/>
            <a:ext cx="9505950" cy="5661550"/>
          </a:xfrm>
        </p:spPr>
        <p:txBody>
          <a:bodyPr/>
          <a:lstStyle/>
          <a:p>
            <a:pPr marL="342900" indent="-342900">
              <a:buFont typeface="+mj-lt"/>
              <a:buAutoNum type="arabicPeriod"/>
            </a:pPr>
            <a:r>
              <a:rPr lang="ja-JP" altLang="en-US" sz="1100" dirty="0"/>
              <a:t>本提案のサマリ</a:t>
            </a:r>
            <a:endParaRPr lang="en-US" altLang="ja-JP" sz="1100" dirty="0"/>
          </a:p>
          <a:p>
            <a:pPr marL="342900" indent="-342900">
              <a:buFont typeface="+mj-lt"/>
              <a:buAutoNum type="arabicPeriod"/>
            </a:pPr>
            <a:r>
              <a:rPr lang="ja-JP" altLang="en-US" sz="1100" dirty="0"/>
              <a:t>背景・目的</a:t>
            </a:r>
            <a:endParaRPr lang="en-US" altLang="ja-JP" sz="1100" dirty="0"/>
          </a:p>
          <a:p>
            <a:pPr marL="720725" lvl="1" indent="-342900">
              <a:buFont typeface="+mj-lt"/>
              <a:buAutoNum type="arabicPeriod"/>
            </a:pPr>
            <a:r>
              <a:rPr lang="ja-JP" altLang="en-US" sz="1100" dirty="0"/>
              <a:t>申請者の中長期経営戦略・事業戦略</a:t>
            </a:r>
            <a:r>
              <a:rPr lang="en-US" altLang="ja-JP" sz="1100" dirty="0"/>
              <a:t> /</a:t>
            </a:r>
            <a:r>
              <a:rPr lang="ja-JP" altLang="en-US" sz="1100" dirty="0"/>
              <a:t>対象とする地域・業界の学び直しの必要性・背景</a:t>
            </a:r>
            <a:endParaRPr lang="en-US" altLang="ja-JP" sz="1100" dirty="0"/>
          </a:p>
          <a:p>
            <a:pPr marL="720725" lvl="1" indent="-342900">
              <a:buFont typeface="+mj-lt"/>
              <a:buAutoNum type="arabicPeriod"/>
            </a:pPr>
            <a:r>
              <a:rPr lang="ja-JP" altLang="en-US" sz="1100" dirty="0"/>
              <a:t>育成したい人材像の説明および経営戦略・事業戦略との関係性</a:t>
            </a:r>
            <a:r>
              <a:rPr lang="en-US" altLang="ja-JP" sz="1100" dirty="0"/>
              <a:t> /</a:t>
            </a:r>
            <a:r>
              <a:rPr lang="ja-JP" altLang="en-US" sz="1100" dirty="0"/>
              <a:t>地域・業界課題と提案者の実施意義に紐づく、育成したい人材像</a:t>
            </a:r>
            <a:endParaRPr lang="en-US" altLang="ja-JP" sz="1100" dirty="0"/>
          </a:p>
          <a:p>
            <a:pPr marL="720725" lvl="1" indent="-342900">
              <a:buFont typeface="+mj-lt"/>
              <a:buAutoNum type="arabicPeriod"/>
            </a:pPr>
            <a:r>
              <a:rPr lang="ja-JP" altLang="en-US" sz="1100" dirty="0"/>
              <a:t>目指す人材の育成に必要な取組の全体像と、本共同講座の位置づけ</a:t>
            </a:r>
            <a:endParaRPr lang="en-US" altLang="ja-JP" sz="1100" dirty="0"/>
          </a:p>
          <a:p>
            <a:pPr marL="720725" lvl="1" indent="-342900">
              <a:buFont typeface="+mj-lt"/>
              <a:buAutoNum type="arabicPeriod"/>
            </a:pPr>
            <a:r>
              <a:rPr lang="ja-JP" altLang="en-US" sz="1100" dirty="0"/>
              <a:t>（「要件⑩」のただし書きに該当する場合のみ）⑨（ア）又は（イ）以外の者の参加が適切で無い理由</a:t>
            </a:r>
            <a:endParaRPr lang="en-US" altLang="ja-JP" sz="1100" dirty="0"/>
          </a:p>
          <a:p>
            <a:pPr marL="342900" indent="-342900">
              <a:buFont typeface="+mj-lt"/>
              <a:buAutoNum type="arabicPeriod"/>
            </a:pPr>
            <a:r>
              <a:rPr lang="ja-JP" altLang="en-US" sz="1100" dirty="0"/>
              <a:t>共同講座の内容・実施方法</a:t>
            </a:r>
            <a:endParaRPr lang="en-US" altLang="ja-JP" sz="1100" dirty="0"/>
          </a:p>
          <a:p>
            <a:pPr marL="720725" lvl="1" indent="-342900">
              <a:buFont typeface="+mj-lt"/>
              <a:buAutoNum type="arabicPeriod"/>
            </a:pPr>
            <a:r>
              <a:rPr lang="ja-JP" altLang="en-US" sz="1100" dirty="0"/>
              <a:t>講座受講対象者と参加人数</a:t>
            </a:r>
            <a:endParaRPr lang="en-US" altLang="ja-JP" sz="1100" dirty="0"/>
          </a:p>
          <a:p>
            <a:pPr marL="720725" lvl="1" indent="-342900">
              <a:buFont typeface="+mj-lt"/>
              <a:buAutoNum type="arabicPeriod"/>
            </a:pPr>
            <a:r>
              <a:rPr lang="ja-JP" altLang="en-US" sz="1100" dirty="0"/>
              <a:t>共同講座の全体像</a:t>
            </a:r>
            <a:endParaRPr lang="en-US" altLang="ja-JP" sz="1100" dirty="0"/>
          </a:p>
          <a:p>
            <a:pPr marL="1108075" lvl="2" indent="-342900">
              <a:buFont typeface="+mj-lt"/>
              <a:buAutoNum type="arabicPeriod"/>
            </a:pPr>
            <a:r>
              <a:rPr lang="ja-JP" altLang="en-US" sz="1100" dirty="0"/>
              <a:t>実施方法（講義）</a:t>
            </a:r>
            <a:endParaRPr lang="en-US" altLang="ja-JP" sz="1100" dirty="0"/>
          </a:p>
          <a:p>
            <a:pPr marL="1108075" lvl="2" indent="-342900">
              <a:buFont typeface="+mj-lt"/>
              <a:buAutoNum type="arabicPeriod"/>
            </a:pPr>
            <a:r>
              <a:rPr lang="ja-JP" altLang="en-US" sz="1100" dirty="0"/>
              <a:t>実施方法（実習・フィールドワーク・</a:t>
            </a:r>
            <a:r>
              <a:rPr lang="en-US" altLang="ja-JP" sz="1100" dirty="0"/>
              <a:t>PBL</a:t>
            </a:r>
            <a:r>
              <a:rPr lang="ja-JP" altLang="en-US" sz="1100" dirty="0"/>
              <a:t>）</a:t>
            </a:r>
            <a:endParaRPr lang="en-US" altLang="ja-JP" sz="1100" dirty="0"/>
          </a:p>
          <a:p>
            <a:pPr marL="1108075" lvl="2" indent="-342900">
              <a:buFont typeface="+mj-lt"/>
              <a:buAutoNum type="arabicPeriod"/>
            </a:pPr>
            <a:r>
              <a:rPr lang="ja-JP" altLang="en-US" sz="1100" dirty="0"/>
              <a:t>実施方法（共同研究）</a:t>
            </a:r>
            <a:endParaRPr lang="en-US" altLang="ja-JP" sz="1100" dirty="0"/>
          </a:p>
          <a:p>
            <a:pPr marL="720725" lvl="1" indent="-342900">
              <a:buFont typeface="+mj-lt"/>
              <a:buAutoNum type="arabicPeriod"/>
            </a:pPr>
            <a:r>
              <a:rPr lang="ja-JP" altLang="en-US" sz="1100" dirty="0"/>
              <a:t>（</a:t>
            </a:r>
            <a:r>
              <a:rPr lang="en-US" altLang="ja-JP" sz="1100" dirty="0"/>
              <a:t>2023</a:t>
            </a:r>
            <a:r>
              <a:rPr lang="ja-JP" altLang="en-US" sz="1100" dirty="0"/>
              <a:t>年</a:t>
            </a:r>
            <a:r>
              <a:rPr lang="en-US" altLang="ja-JP" sz="1100" dirty="0"/>
              <a:t>11⽉29⽇</a:t>
            </a:r>
            <a:r>
              <a:rPr lang="ja-JP" altLang="en-US" sz="1100" dirty="0"/>
              <a:t>以前から設置されている共同講座の場合のみ）過去の実施内容からの改善・発展ポイント</a:t>
            </a:r>
            <a:endParaRPr lang="en-US" altLang="ja-JP" sz="1100" dirty="0"/>
          </a:p>
          <a:p>
            <a:pPr marL="342900" indent="-342900">
              <a:buFont typeface="+mj-lt"/>
              <a:buAutoNum type="arabicPeriod"/>
            </a:pPr>
            <a:r>
              <a:rPr lang="ja-JP" altLang="en-US" sz="1100" dirty="0"/>
              <a:t>実施体制</a:t>
            </a:r>
            <a:endParaRPr lang="en-US" altLang="ja-JP" sz="1100" dirty="0"/>
          </a:p>
          <a:p>
            <a:pPr marL="720725" lvl="1" indent="-342900">
              <a:buFont typeface="+mj-lt"/>
              <a:buAutoNum type="arabicPeriod"/>
            </a:pPr>
            <a:r>
              <a:rPr lang="ja-JP" altLang="en-US" sz="1100" dirty="0"/>
              <a:t>実施体制（補助対象事業者、高等教育機関、その他協力体制）</a:t>
            </a:r>
            <a:endParaRPr lang="en-US" altLang="ja-JP" sz="1100" dirty="0"/>
          </a:p>
          <a:p>
            <a:pPr marL="720725" lvl="1" indent="-342900">
              <a:buFont typeface="+mj-lt"/>
              <a:buAutoNum type="arabicPeriod"/>
            </a:pPr>
            <a:r>
              <a:rPr lang="ja-JP" altLang="en-US" sz="1100" dirty="0"/>
              <a:t>特に主要な役割を担う担当者の経歴・専門性と本事業における主要な役割・担当</a:t>
            </a:r>
            <a:endParaRPr lang="en-US" altLang="ja-JP" sz="1100" dirty="0"/>
          </a:p>
          <a:p>
            <a:pPr marL="342900" indent="-342900">
              <a:buFont typeface="+mj-lt"/>
              <a:buAutoNum type="arabicPeriod"/>
            </a:pPr>
            <a:r>
              <a:rPr lang="ja-JP" altLang="en-US" sz="1100" dirty="0"/>
              <a:t>実施スケジュール</a:t>
            </a:r>
            <a:endParaRPr lang="en-US" altLang="ja-JP" sz="1100" dirty="0"/>
          </a:p>
          <a:p>
            <a:pPr marL="720725" lvl="1" indent="-342900">
              <a:buFont typeface="+mj-lt"/>
              <a:buAutoNum type="arabicPeriod"/>
            </a:pPr>
            <a:r>
              <a:rPr lang="ja-JP" altLang="en-US" sz="1100" dirty="0"/>
              <a:t>実施スケジュール（講座の取組全体）</a:t>
            </a:r>
            <a:endParaRPr lang="en-US" altLang="ja-JP" sz="1100" dirty="0"/>
          </a:p>
          <a:p>
            <a:pPr marL="720725" lvl="1" indent="-342900">
              <a:buFont typeface="+mj-lt"/>
              <a:buAutoNum type="arabicPeriod"/>
            </a:pPr>
            <a:r>
              <a:rPr lang="ja-JP" altLang="en-US" sz="1100" dirty="0"/>
              <a:t>実施スケジュール（補助事業期間）</a:t>
            </a:r>
            <a:endParaRPr lang="en-US" altLang="ja-JP" sz="1100" dirty="0"/>
          </a:p>
          <a:p>
            <a:pPr marL="720725" lvl="1" indent="-342900">
              <a:buFont typeface="+mj-lt"/>
              <a:buAutoNum type="arabicPeriod"/>
            </a:pPr>
            <a:r>
              <a:rPr lang="ja-JP" altLang="en-US" sz="1100" dirty="0"/>
              <a:t>実施スケジュール・プロセスの変更可能性</a:t>
            </a:r>
            <a:endParaRPr lang="en-US" altLang="ja-JP" sz="1100" dirty="0"/>
          </a:p>
          <a:p>
            <a:pPr marL="342900" indent="-342900">
              <a:buFont typeface="+mj-lt"/>
              <a:buAutoNum type="arabicPeriod"/>
            </a:pPr>
            <a:r>
              <a:rPr lang="ja-JP" altLang="en-US" sz="1100" dirty="0"/>
              <a:t>共同講座の成果の見通し</a:t>
            </a:r>
            <a:endParaRPr lang="en-US" altLang="ja-JP" sz="1100" dirty="0"/>
          </a:p>
          <a:p>
            <a:pPr marL="720725" lvl="1" indent="-342900">
              <a:buFont typeface="+mj-lt"/>
              <a:buAutoNum type="arabicPeriod"/>
            </a:pPr>
            <a:r>
              <a:rPr lang="ja-JP" altLang="en-US" sz="1100" dirty="0"/>
              <a:t>人材育成効果の評価軸とそのモニタリング計画</a:t>
            </a:r>
            <a:endParaRPr lang="en-US" altLang="ja-JP" sz="900" dirty="0"/>
          </a:p>
          <a:p>
            <a:pPr marL="720725" lvl="1" indent="-342900">
              <a:buFont typeface="+mj-lt"/>
              <a:buAutoNum type="arabicPeriod"/>
            </a:pPr>
            <a:r>
              <a:rPr lang="ja-JP" altLang="en-US" sz="1100" dirty="0"/>
              <a:t>普段の業務・事業活動への反映計画</a:t>
            </a:r>
            <a:endParaRPr lang="en-US" altLang="ja-JP" sz="1100" dirty="0"/>
          </a:p>
          <a:p>
            <a:pPr marL="720725" lvl="1" indent="-342900">
              <a:buFont typeface="+mj-lt"/>
              <a:buAutoNum type="arabicPeriod"/>
            </a:pPr>
            <a:r>
              <a:rPr lang="ja-JP" altLang="en-US" sz="1100" dirty="0"/>
              <a:t>成果に準じた処遇への反映計画</a:t>
            </a:r>
            <a:endParaRPr lang="en-US" altLang="ja-JP" sz="900" dirty="0"/>
          </a:p>
          <a:p>
            <a:pPr marL="342900" indent="-342900">
              <a:buFont typeface="+mj-lt"/>
              <a:buAutoNum type="arabicPeriod"/>
            </a:pPr>
            <a:endParaRPr lang="en-US" altLang="ja-JP" sz="1100" dirty="0"/>
          </a:p>
        </p:txBody>
      </p:sp>
      <p:sp>
        <p:nvSpPr>
          <p:cNvPr id="3" name="タイトル 2">
            <a:extLst>
              <a:ext uri="{FF2B5EF4-FFF2-40B4-BE49-F238E27FC236}">
                <a16:creationId xmlns:a16="http://schemas.microsoft.com/office/drawing/2014/main" id="{2ACE1F9D-086D-ED08-A501-7ECFDB838067}"/>
              </a:ext>
            </a:extLst>
          </p:cNvPr>
          <p:cNvSpPr>
            <a:spLocks noGrp="1"/>
          </p:cNvSpPr>
          <p:nvPr>
            <p:ph type="title"/>
          </p:nvPr>
        </p:nvSpPr>
        <p:spPr/>
        <p:txBody>
          <a:bodyPr/>
          <a:lstStyle/>
          <a:p>
            <a:r>
              <a:rPr kumimoji="1" lang="ja-JP" altLang="en-US"/>
              <a:t>補助事業概要説明書</a:t>
            </a:r>
          </a:p>
        </p:txBody>
      </p:sp>
      <p:sp>
        <p:nvSpPr>
          <p:cNvPr id="4" name="テキスト プレースホルダー 3">
            <a:extLst>
              <a:ext uri="{FF2B5EF4-FFF2-40B4-BE49-F238E27FC236}">
                <a16:creationId xmlns:a16="http://schemas.microsoft.com/office/drawing/2014/main" id="{CA0108E8-50EB-60BB-C219-E37FEFE990AB}"/>
              </a:ext>
            </a:extLst>
          </p:cNvPr>
          <p:cNvSpPr>
            <a:spLocks noGrp="1"/>
          </p:cNvSpPr>
          <p:nvPr>
            <p:ph type="body" sz="quarter" idx="15"/>
          </p:nvPr>
        </p:nvSpPr>
        <p:spPr/>
        <p:txBody>
          <a:bodyPr/>
          <a:lstStyle/>
          <a:p>
            <a:r>
              <a:rPr kumimoji="1" lang="ja-JP" altLang="en-US"/>
              <a:t>目次</a:t>
            </a:r>
          </a:p>
        </p:txBody>
      </p:sp>
    </p:spTree>
    <p:extLst>
      <p:ext uri="{BB962C8B-B14F-4D97-AF65-F5344CB8AC3E}">
        <p14:creationId xmlns:p14="http://schemas.microsoft.com/office/powerpoint/2010/main" val="259474320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27" name="直線コネクタ 26">
            <a:extLst>
              <a:ext uri="{FF2B5EF4-FFF2-40B4-BE49-F238E27FC236}">
                <a16:creationId xmlns:a16="http://schemas.microsoft.com/office/drawing/2014/main" id="{0A7FDE8A-0431-FA5A-01D2-B749B80F3B2F}"/>
              </a:ext>
            </a:extLst>
          </p:cNvPr>
          <p:cNvCxnSpPr>
            <a:cxnSpLocks/>
          </p:cNvCxnSpPr>
          <p:nvPr/>
        </p:nvCxnSpPr>
        <p:spPr>
          <a:xfrm>
            <a:off x="344488" y="2221453"/>
            <a:ext cx="8928992"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757130"/>
          </a:xfrm>
        </p:spPr>
        <p:txBody>
          <a:bodyPr>
            <a:spAutoFit/>
          </a:bodyPr>
          <a:lstStyle/>
          <a:p>
            <a:r>
              <a:rPr lang="en-US" altLang="ja-JP" sz="1200"/>
              <a:t>4-1. </a:t>
            </a:r>
            <a:r>
              <a:rPr lang="ja-JP" altLang="en-US" sz="1200"/>
              <a:t>補助対象事業者、</a:t>
            </a:r>
            <a:r>
              <a:rPr lang="en-US" altLang="ja-JP" sz="1200"/>
              <a:t>4-2. </a:t>
            </a:r>
            <a:r>
              <a:rPr lang="ja-JP" altLang="en-US" sz="1200"/>
              <a:t>高等教育機関、</a:t>
            </a:r>
            <a:r>
              <a:rPr lang="en-US" altLang="ja-JP" sz="1200"/>
              <a:t>4-3. </a:t>
            </a:r>
            <a:r>
              <a:rPr lang="ja-JP" altLang="en-US" sz="1200"/>
              <a:t>その他協力体制（</a:t>
            </a:r>
            <a:r>
              <a:rPr lang="en-US" altLang="ja-JP" sz="1200"/>
              <a:t>※</a:t>
            </a:r>
            <a:r>
              <a:rPr lang="ja-JP" altLang="en-US" sz="1200"/>
              <a:t>）を含めて、共同講座の実施体制を説明してください。</a:t>
            </a:r>
            <a:endParaRPr lang="en-US" altLang="ja-JP" sz="1200"/>
          </a:p>
          <a:p>
            <a:pPr lvl="1"/>
            <a:r>
              <a:rPr lang="ja-JP" altLang="en-US" sz="1200"/>
              <a:t>（</a:t>
            </a:r>
            <a:r>
              <a:rPr lang="en-US" altLang="ja-JP" sz="1200"/>
              <a:t>※</a:t>
            </a:r>
            <a:r>
              <a:rPr lang="ja-JP" altLang="en-US" sz="1200"/>
              <a:t>）</a:t>
            </a:r>
            <a:r>
              <a:rPr lang="en-US" altLang="ja-JP" sz="1200"/>
              <a:t>4-3. </a:t>
            </a:r>
            <a:r>
              <a:rPr lang="ja-JP" altLang="en-US" sz="1200"/>
              <a:t>その他協力体制については、ある場合のみの記載で可。</a:t>
            </a:r>
            <a:endParaRPr lang="en-US" altLang="ja-JP" sz="1200"/>
          </a:p>
          <a:p>
            <a:pPr lvl="1"/>
            <a:r>
              <a:rPr lang="ja-JP" altLang="en-US" sz="1200"/>
              <a:t>なお、実施体制において活用する人材育成上の強みなどについて、適宜補足説明してください。</a:t>
            </a:r>
            <a:endParaRPr lang="en-US" altLang="ja-JP" sz="1200"/>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4-1</a:t>
            </a:r>
            <a:r>
              <a:rPr lang="ja-JP" altLang="en-US"/>
              <a:t>～</a:t>
            </a:r>
            <a:r>
              <a:rPr lang="en-US" altLang="ja-JP"/>
              <a:t>4-3. </a:t>
            </a:r>
            <a:r>
              <a:rPr lang="ja-JP" altLang="en-US"/>
              <a:t>実施体制（補助対象事業者、高等教育機関、その他協力体制）</a:t>
            </a:r>
          </a:p>
        </p:txBody>
      </p:sp>
      <p:sp>
        <p:nvSpPr>
          <p:cNvPr id="28" name="テキスト ボックス 27">
            <a:extLst>
              <a:ext uri="{FF2B5EF4-FFF2-40B4-BE49-F238E27FC236}">
                <a16:creationId xmlns:a16="http://schemas.microsoft.com/office/drawing/2014/main" id="{17C016A7-CA73-9C74-A595-5FE2CFBA4093}"/>
              </a:ext>
            </a:extLst>
          </p:cNvPr>
          <p:cNvSpPr txBox="1"/>
          <p:nvPr/>
        </p:nvSpPr>
        <p:spPr>
          <a:xfrm>
            <a:off x="248440" y="1863041"/>
            <a:ext cx="1786066" cy="307777"/>
          </a:xfrm>
          <a:prstGeom prst="rect">
            <a:avLst/>
          </a:prstGeom>
          <a:noFill/>
        </p:spPr>
        <p:txBody>
          <a:bodyPr wrap="none" rtlCol="0">
            <a:spAutoFit/>
          </a:bodyPr>
          <a:lstStyle/>
          <a:p>
            <a:pPr algn="l"/>
            <a:r>
              <a:rPr kumimoji="1" lang="ja-JP" altLang="en-US" sz="1400" b="1">
                <a:solidFill>
                  <a:schemeClr val="accent2"/>
                </a:solidFill>
                <a:latin typeface="+mn-ea"/>
                <a:cs typeface="Arial" panose="020B0604020202020204" pitchFamily="34" charset="0"/>
              </a:rPr>
              <a:t>共同講座の実施体制</a:t>
            </a:r>
          </a:p>
        </p:txBody>
      </p:sp>
      <p:sp>
        <p:nvSpPr>
          <p:cNvPr id="40" name="テキスト ボックス 39">
            <a:extLst>
              <a:ext uri="{FF2B5EF4-FFF2-40B4-BE49-F238E27FC236}">
                <a16:creationId xmlns:a16="http://schemas.microsoft.com/office/drawing/2014/main" id="{0D41FE69-0999-14E2-1452-CDDE18CA845A}"/>
              </a:ext>
            </a:extLst>
          </p:cNvPr>
          <p:cNvSpPr txBox="1"/>
          <p:nvPr/>
        </p:nvSpPr>
        <p:spPr>
          <a:xfrm>
            <a:off x="488505" y="3057376"/>
            <a:ext cx="2534044" cy="2274126"/>
          </a:xfrm>
          <a:prstGeom prst="rect">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ja-JP"/>
            </a:defPPr>
            <a:lvl1pPr algn="ctr">
              <a:defRPr sz="1400" b="1">
                <a:solidFill>
                  <a:schemeClr val="accent2"/>
                </a:solidFill>
                <a:latin typeface="+mn-ea"/>
                <a:cs typeface="Arial" panose="020B0604020202020204" pitchFamily="34" charset="0"/>
              </a:defRPr>
            </a:lvl1pPr>
            <a:lvl2pPr>
              <a:defRPr>
                <a:solidFill>
                  <a:schemeClr val="lt1"/>
                </a:solidFill>
              </a:defRPr>
            </a:lvl2pPr>
            <a:lvl3pPr>
              <a:defRPr>
                <a:solidFill>
                  <a:schemeClr val="lt1"/>
                </a:solidFill>
              </a:defRPr>
            </a:lvl3pPr>
            <a:lvl4pPr>
              <a:defRPr>
                <a:solidFill>
                  <a:schemeClr val="lt1"/>
                </a:solidFill>
              </a:defRPr>
            </a:lvl4pPr>
            <a:lvl5pPr>
              <a:defRPr>
                <a:solidFill>
                  <a:schemeClr val="lt1"/>
                </a:solidFill>
              </a:defRPr>
            </a:lvl5pPr>
            <a:lvl6pPr>
              <a:defRPr>
                <a:solidFill>
                  <a:schemeClr val="lt1"/>
                </a:solidFill>
              </a:defRPr>
            </a:lvl6pPr>
            <a:lvl7pPr>
              <a:defRPr>
                <a:solidFill>
                  <a:schemeClr val="lt1"/>
                </a:solidFill>
              </a:defRPr>
            </a:lvl7pPr>
            <a:lvl8pPr>
              <a:defRPr>
                <a:solidFill>
                  <a:schemeClr val="lt1"/>
                </a:solidFill>
              </a:defRPr>
            </a:lvl8pPr>
            <a:lvl9pPr>
              <a:defRPr>
                <a:solidFill>
                  <a:schemeClr val="lt1"/>
                </a:solidFill>
              </a:defRPr>
            </a:lvl9pPr>
          </a:lstStyle>
          <a:p>
            <a:endParaRPr lang="en-US" altLang="ja-JP"/>
          </a:p>
        </p:txBody>
      </p:sp>
      <p:sp>
        <p:nvSpPr>
          <p:cNvPr id="26" name="正方形/長方形 25">
            <a:extLst>
              <a:ext uri="{FF2B5EF4-FFF2-40B4-BE49-F238E27FC236}">
                <a16:creationId xmlns:a16="http://schemas.microsoft.com/office/drawing/2014/main" id="{AC4BBC37-5E17-7827-EE6C-D8B60DD18D2E}"/>
              </a:ext>
            </a:extLst>
          </p:cNvPr>
          <p:cNvSpPr/>
          <p:nvPr/>
        </p:nvSpPr>
        <p:spPr>
          <a:xfrm>
            <a:off x="488505" y="2750634"/>
            <a:ext cx="2534044" cy="306742"/>
          </a:xfrm>
          <a:prstGeom prst="rect">
            <a:avLst/>
          </a:prstGeom>
          <a:solidFill>
            <a:schemeClr val="accent2">
              <a:lumMod val="40000"/>
              <a:lumOff val="60000"/>
            </a:schemeClr>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●●大学●●学部</a:t>
            </a:r>
          </a:p>
        </p:txBody>
      </p:sp>
      <p:sp>
        <p:nvSpPr>
          <p:cNvPr id="29" name="正方形/長方形 28">
            <a:extLst>
              <a:ext uri="{FF2B5EF4-FFF2-40B4-BE49-F238E27FC236}">
                <a16:creationId xmlns:a16="http://schemas.microsoft.com/office/drawing/2014/main" id="{46A78BA5-4EF6-41D5-F4C3-031ABB002406}"/>
              </a:ext>
            </a:extLst>
          </p:cNvPr>
          <p:cNvSpPr/>
          <p:nvPr/>
        </p:nvSpPr>
        <p:spPr>
          <a:xfrm>
            <a:off x="3571084" y="2750634"/>
            <a:ext cx="3542156" cy="306742"/>
          </a:xfrm>
          <a:prstGeom prst="rect">
            <a:avLst/>
          </a:prstGeom>
          <a:solidFill>
            <a:schemeClr val="accent2">
              <a:lumMod val="40000"/>
              <a:lumOff val="60000"/>
            </a:schemeClr>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●●社　●●事業部</a:t>
            </a:r>
          </a:p>
        </p:txBody>
      </p:sp>
      <p:sp>
        <p:nvSpPr>
          <p:cNvPr id="30" name="正方形/長方形 29">
            <a:extLst>
              <a:ext uri="{FF2B5EF4-FFF2-40B4-BE49-F238E27FC236}">
                <a16:creationId xmlns:a16="http://schemas.microsoft.com/office/drawing/2014/main" id="{5F7392B8-0162-776A-4B34-2063F3D9A0AD}"/>
              </a:ext>
            </a:extLst>
          </p:cNvPr>
          <p:cNvSpPr/>
          <p:nvPr/>
        </p:nvSpPr>
        <p:spPr>
          <a:xfrm>
            <a:off x="7905328" y="3327277"/>
            <a:ext cx="1363080" cy="464719"/>
          </a:xfrm>
          <a:prstGeom prst="rect">
            <a:avLst/>
          </a:prstGeom>
          <a:solidFill>
            <a:schemeClr val="accent2">
              <a:lumMod val="40000"/>
              <a:lumOff val="60000"/>
            </a:schemeClr>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●●市●●課</a:t>
            </a:r>
          </a:p>
        </p:txBody>
      </p:sp>
      <p:sp>
        <p:nvSpPr>
          <p:cNvPr id="31" name="テキスト ボックス 30">
            <a:extLst>
              <a:ext uri="{FF2B5EF4-FFF2-40B4-BE49-F238E27FC236}">
                <a16:creationId xmlns:a16="http://schemas.microsoft.com/office/drawing/2014/main" id="{05E7CE81-F0CE-81FE-65C9-D67BBE4517FA}"/>
              </a:ext>
            </a:extLst>
          </p:cNvPr>
          <p:cNvSpPr txBox="1"/>
          <p:nvPr/>
        </p:nvSpPr>
        <p:spPr>
          <a:xfrm>
            <a:off x="3571084" y="3057376"/>
            <a:ext cx="3542156" cy="2274126"/>
          </a:xfrm>
          <a:prstGeom prst="rect">
            <a:avLst/>
          </a:prstGeom>
          <a:noFill/>
          <a:ln>
            <a:solidFill>
              <a:schemeClr val="accent2"/>
            </a:solidFill>
          </a:ln>
        </p:spPr>
        <p:txBody>
          <a:bodyPr wrap="square" rtlCol="0">
            <a:noAutofit/>
          </a:bodyPr>
          <a:lstStyle/>
          <a:p>
            <a:pPr algn="l">
              <a:spcAft>
                <a:spcPts val="300"/>
              </a:spcAft>
            </a:pPr>
            <a:endParaRPr kumimoji="1" lang="en-US" altLang="ja-JP" sz="1200">
              <a:solidFill>
                <a:schemeClr val="accent2"/>
              </a:solidFill>
              <a:latin typeface="+mn-ea"/>
              <a:cs typeface="Arial" panose="020B0604020202020204" pitchFamily="34" charset="0"/>
            </a:endParaRPr>
          </a:p>
        </p:txBody>
      </p:sp>
      <p:sp>
        <p:nvSpPr>
          <p:cNvPr id="37" name="正方形/長方形 36">
            <a:extLst>
              <a:ext uri="{FF2B5EF4-FFF2-40B4-BE49-F238E27FC236}">
                <a16:creationId xmlns:a16="http://schemas.microsoft.com/office/drawing/2014/main" id="{D4B9516E-FBB2-BBFD-418D-95E0867F8907}"/>
              </a:ext>
            </a:extLst>
          </p:cNvPr>
          <p:cNvSpPr/>
          <p:nvPr/>
        </p:nvSpPr>
        <p:spPr>
          <a:xfrm>
            <a:off x="7905328" y="4553946"/>
            <a:ext cx="1363080" cy="464719"/>
          </a:xfrm>
          <a:prstGeom prst="rect">
            <a:avLst/>
          </a:prstGeom>
          <a:solidFill>
            <a:schemeClr val="accent2">
              <a:lumMod val="40000"/>
              <a:lumOff val="60000"/>
            </a:schemeClr>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●●社</a:t>
            </a:r>
            <a:endParaRPr kumimoji="1" lang="en-US" altLang="ja-JP" sz="1200" b="1">
              <a:solidFill>
                <a:schemeClr val="accent2"/>
              </a:solidFill>
              <a:latin typeface="+mn-ea"/>
              <a:cs typeface="Arial" panose="020B0604020202020204" pitchFamily="34" charset="0"/>
            </a:endParaRPr>
          </a:p>
          <a:p>
            <a:pPr algn="ctr"/>
            <a:r>
              <a:rPr kumimoji="1" lang="ja-JP" altLang="en-US" sz="1200" b="1">
                <a:solidFill>
                  <a:schemeClr val="accent2"/>
                </a:solidFill>
                <a:latin typeface="+mn-ea"/>
                <a:cs typeface="Arial" panose="020B0604020202020204" pitchFamily="34" charset="0"/>
              </a:rPr>
              <a:t>●●事業部</a:t>
            </a:r>
          </a:p>
        </p:txBody>
      </p:sp>
      <p:sp>
        <p:nvSpPr>
          <p:cNvPr id="44" name="正方形/長方形 43">
            <a:extLst>
              <a:ext uri="{FF2B5EF4-FFF2-40B4-BE49-F238E27FC236}">
                <a16:creationId xmlns:a16="http://schemas.microsoft.com/office/drawing/2014/main" id="{F3757E36-F4BF-E97C-222A-8CD74019623C}"/>
              </a:ext>
            </a:extLst>
          </p:cNvPr>
          <p:cNvSpPr/>
          <p:nvPr/>
        </p:nvSpPr>
        <p:spPr>
          <a:xfrm>
            <a:off x="920552" y="3893112"/>
            <a:ext cx="1638290" cy="501826"/>
          </a:xfrm>
          <a:prstGeom prst="rect">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100" b="1">
                <a:solidFill>
                  <a:schemeClr val="accent2"/>
                </a:solidFill>
                <a:latin typeface="+mn-ea"/>
                <a:cs typeface="Arial" panose="020B0604020202020204" pitchFamily="34" charset="0"/>
              </a:rPr>
              <a:t>●●氏</a:t>
            </a:r>
            <a:endParaRPr lang="en-US" altLang="ja-JP" sz="1100" b="1">
              <a:solidFill>
                <a:schemeClr val="accent2"/>
              </a:solidFill>
              <a:latin typeface="+mn-ea"/>
              <a:cs typeface="Arial" panose="020B0604020202020204" pitchFamily="34" charset="0"/>
            </a:endParaRPr>
          </a:p>
          <a:p>
            <a:pPr algn="ctr"/>
            <a:r>
              <a:rPr lang="ja-JP" altLang="en-US" sz="1100" b="1">
                <a:solidFill>
                  <a:schemeClr val="accent2"/>
                </a:solidFill>
                <a:latin typeface="+mn-ea"/>
                <a:cs typeface="Arial" panose="020B0604020202020204" pitchFamily="34" charset="0"/>
              </a:rPr>
              <a:t>（常勤教員）</a:t>
            </a:r>
            <a:endParaRPr lang="en-US" altLang="ja-JP" sz="1100" b="1">
              <a:solidFill>
                <a:schemeClr val="accent2"/>
              </a:solidFill>
              <a:latin typeface="+mn-ea"/>
              <a:cs typeface="Arial" panose="020B0604020202020204" pitchFamily="34" charset="0"/>
            </a:endParaRPr>
          </a:p>
        </p:txBody>
      </p:sp>
      <p:sp>
        <p:nvSpPr>
          <p:cNvPr id="45" name="正方形/長方形 44">
            <a:extLst>
              <a:ext uri="{FF2B5EF4-FFF2-40B4-BE49-F238E27FC236}">
                <a16:creationId xmlns:a16="http://schemas.microsoft.com/office/drawing/2014/main" id="{9CBD6261-5256-50E5-6C71-FA9A93D261E5}"/>
              </a:ext>
            </a:extLst>
          </p:cNvPr>
          <p:cNvSpPr/>
          <p:nvPr/>
        </p:nvSpPr>
        <p:spPr>
          <a:xfrm>
            <a:off x="920552" y="4653136"/>
            <a:ext cx="1638290" cy="501826"/>
          </a:xfrm>
          <a:prstGeom prst="rect">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1100" b="1">
                <a:solidFill>
                  <a:schemeClr val="accent2"/>
                </a:solidFill>
                <a:latin typeface="+mn-ea"/>
                <a:cs typeface="Arial" panose="020B0604020202020204" pitchFamily="34" charset="0"/>
              </a:rPr>
              <a:t>TA 1</a:t>
            </a:r>
            <a:r>
              <a:rPr lang="ja-JP" altLang="en-US" sz="1100" b="1">
                <a:solidFill>
                  <a:schemeClr val="accent2"/>
                </a:solidFill>
                <a:latin typeface="+mn-ea"/>
                <a:cs typeface="Arial" panose="020B0604020202020204" pitchFamily="34" charset="0"/>
              </a:rPr>
              <a:t>～</a:t>
            </a:r>
            <a:r>
              <a:rPr lang="en-US" altLang="ja-JP" sz="1100" b="1">
                <a:solidFill>
                  <a:schemeClr val="accent2"/>
                </a:solidFill>
                <a:latin typeface="+mn-ea"/>
                <a:cs typeface="Arial" panose="020B0604020202020204" pitchFamily="34" charset="0"/>
              </a:rPr>
              <a:t>2</a:t>
            </a:r>
            <a:r>
              <a:rPr lang="ja-JP" altLang="en-US" sz="1100" b="1">
                <a:solidFill>
                  <a:schemeClr val="accent2"/>
                </a:solidFill>
                <a:latin typeface="+mn-ea"/>
                <a:cs typeface="Arial" panose="020B0604020202020204" pitchFamily="34" charset="0"/>
              </a:rPr>
              <a:t>名</a:t>
            </a:r>
            <a:endParaRPr lang="en-US" altLang="ja-JP" sz="1100" b="1">
              <a:solidFill>
                <a:schemeClr val="accent2"/>
              </a:solidFill>
              <a:latin typeface="+mn-ea"/>
              <a:cs typeface="Arial" panose="020B0604020202020204" pitchFamily="34" charset="0"/>
            </a:endParaRPr>
          </a:p>
          <a:p>
            <a:pPr algn="ctr"/>
            <a:r>
              <a:rPr lang="ja-JP" altLang="en-US" sz="1100" b="1">
                <a:solidFill>
                  <a:schemeClr val="accent2"/>
                </a:solidFill>
                <a:latin typeface="+mn-ea"/>
                <a:cs typeface="Arial" panose="020B0604020202020204" pitchFamily="34" charset="0"/>
              </a:rPr>
              <a:t>（●●関係者）</a:t>
            </a:r>
            <a:endParaRPr lang="en-US" altLang="ja-JP" sz="1100" b="1">
              <a:solidFill>
                <a:schemeClr val="accent2"/>
              </a:solidFill>
              <a:latin typeface="+mn-ea"/>
              <a:cs typeface="Arial" panose="020B0604020202020204" pitchFamily="34" charset="0"/>
            </a:endParaRPr>
          </a:p>
        </p:txBody>
      </p:sp>
      <p:sp>
        <p:nvSpPr>
          <p:cNvPr id="49" name="正方形/長方形 48">
            <a:extLst>
              <a:ext uri="{FF2B5EF4-FFF2-40B4-BE49-F238E27FC236}">
                <a16:creationId xmlns:a16="http://schemas.microsoft.com/office/drawing/2014/main" id="{3B405BE2-5C0E-1A73-249D-00E259952CB0}"/>
              </a:ext>
            </a:extLst>
          </p:cNvPr>
          <p:cNvSpPr/>
          <p:nvPr/>
        </p:nvSpPr>
        <p:spPr>
          <a:xfrm>
            <a:off x="920552" y="3187992"/>
            <a:ext cx="1638290" cy="501826"/>
          </a:xfrm>
          <a:prstGeom prst="rect">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100" b="1">
                <a:solidFill>
                  <a:schemeClr val="accent2"/>
                </a:solidFill>
                <a:latin typeface="+mn-ea"/>
                <a:cs typeface="Arial" panose="020B0604020202020204" pitchFamily="34" charset="0"/>
              </a:rPr>
              <a:t>●●氏</a:t>
            </a:r>
            <a:endParaRPr kumimoji="1" lang="en-US" altLang="ja-JP" sz="1100" b="1">
              <a:solidFill>
                <a:schemeClr val="accent2"/>
              </a:solidFill>
              <a:latin typeface="+mn-ea"/>
              <a:cs typeface="Arial" panose="020B0604020202020204" pitchFamily="34" charset="0"/>
            </a:endParaRPr>
          </a:p>
          <a:p>
            <a:pPr algn="ctr"/>
            <a:r>
              <a:rPr kumimoji="1" lang="ja-JP" altLang="en-US" sz="1100" b="1">
                <a:solidFill>
                  <a:schemeClr val="accent2"/>
                </a:solidFill>
                <a:latin typeface="+mn-ea"/>
                <a:cs typeface="Arial" panose="020B0604020202020204" pitchFamily="34" charset="0"/>
              </a:rPr>
              <a:t>（コーディネータ）</a:t>
            </a:r>
            <a:endParaRPr kumimoji="1" lang="en-US" altLang="ja-JP" sz="1100" b="1">
              <a:solidFill>
                <a:schemeClr val="accent2"/>
              </a:solidFill>
              <a:latin typeface="+mn-ea"/>
              <a:cs typeface="Arial" panose="020B0604020202020204" pitchFamily="34" charset="0"/>
            </a:endParaRPr>
          </a:p>
        </p:txBody>
      </p:sp>
      <p:sp>
        <p:nvSpPr>
          <p:cNvPr id="50" name="正方形/長方形 49">
            <a:extLst>
              <a:ext uri="{FF2B5EF4-FFF2-40B4-BE49-F238E27FC236}">
                <a16:creationId xmlns:a16="http://schemas.microsoft.com/office/drawing/2014/main" id="{FBB88056-E44C-C781-BE35-09968E1B5BBC}"/>
              </a:ext>
            </a:extLst>
          </p:cNvPr>
          <p:cNvSpPr/>
          <p:nvPr/>
        </p:nvSpPr>
        <p:spPr>
          <a:xfrm>
            <a:off x="3672214" y="4655843"/>
            <a:ext cx="1638290" cy="501826"/>
          </a:xfrm>
          <a:prstGeom prst="rect">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100" b="1">
                <a:solidFill>
                  <a:schemeClr val="accent2"/>
                </a:solidFill>
                <a:latin typeface="+mn-ea"/>
                <a:cs typeface="Arial" panose="020B0604020202020204" pitchFamily="34" charset="0"/>
              </a:rPr>
              <a:t>●●</a:t>
            </a:r>
            <a:endParaRPr lang="en-US" altLang="ja-JP" sz="1100" b="1">
              <a:solidFill>
                <a:schemeClr val="accent2"/>
              </a:solidFill>
              <a:latin typeface="+mn-ea"/>
              <a:cs typeface="Arial" panose="020B0604020202020204" pitchFamily="34" charset="0"/>
            </a:endParaRPr>
          </a:p>
          <a:p>
            <a:pPr algn="ctr"/>
            <a:r>
              <a:rPr lang="ja-JP" altLang="en-US" sz="1100" b="1">
                <a:solidFill>
                  <a:schemeClr val="accent2"/>
                </a:solidFill>
                <a:latin typeface="+mn-ea"/>
                <a:cs typeface="Arial" panose="020B0604020202020204" pitchFamily="34" charset="0"/>
              </a:rPr>
              <a:t>（特任助教）</a:t>
            </a:r>
            <a:endParaRPr lang="en-US" altLang="ja-JP" sz="1100" b="1">
              <a:solidFill>
                <a:schemeClr val="accent2"/>
              </a:solidFill>
              <a:latin typeface="+mn-ea"/>
              <a:cs typeface="Arial" panose="020B0604020202020204" pitchFamily="34" charset="0"/>
            </a:endParaRPr>
          </a:p>
        </p:txBody>
      </p:sp>
      <p:sp>
        <p:nvSpPr>
          <p:cNvPr id="51" name="正方形/長方形 50">
            <a:extLst>
              <a:ext uri="{FF2B5EF4-FFF2-40B4-BE49-F238E27FC236}">
                <a16:creationId xmlns:a16="http://schemas.microsoft.com/office/drawing/2014/main" id="{5960A2E1-5E19-82D6-6F20-BBAB5D3F062F}"/>
              </a:ext>
            </a:extLst>
          </p:cNvPr>
          <p:cNvSpPr/>
          <p:nvPr/>
        </p:nvSpPr>
        <p:spPr>
          <a:xfrm>
            <a:off x="4523017" y="3187992"/>
            <a:ext cx="1638290" cy="501826"/>
          </a:xfrm>
          <a:prstGeom prst="rect">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100" b="1">
                <a:solidFill>
                  <a:schemeClr val="accent2"/>
                </a:solidFill>
                <a:latin typeface="+mn-ea"/>
                <a:cs typeface="Arial" panose="020B0604020202020204" pitchFamily="34" charset="0"/>
              </a:rPr>
              <a:t>●●</a:t>
            </a:r>
            <a:endParaRPr kumimoji="1" lang="en-US" altLang="ja-JP" sz="1100" b="1">
              <a:solidFill>
                <a:schemeClr val="accent2"/>
              </a:solidFill>
              <a:latin typeface="+mn-ea"/>
              <a:cs typeface="Arial" panose="020B0604020202020204" pitchFamily="34" charset="0"/>
            </a:endParaRPr>
          </a:p>
          <a:p>
            <a:pPr algn="ctr"/>
            <a:r>
              <a:rPr kumimoji="1" lang="ja-JP" altLang="en-US" sz="1100" b="1">
                <a:solidFill>
                  <a:schemeClr val="accent2"/>
                </a:solidFill>
                <a:latin typeface="+mn-ea"/>
                <a:cs typeface="Arial" panose="020B0604020202020204" pitchFamily="34" charset="0"/>
              </a:rPr>
              <a:t>（産学連携担当）</a:t>
            </a:r>
            <a:endParaRPr kumimoji="1" lang="en-US" altLang="ja-JP" sz="1100" b="1">
              <a:solidFill>
                <a:schemeClr val="accent2"/>
              </a:solidFill>
              <a:latin typeface="+mn-ea"/>
              <a:cs typeface="Arial" panose="020B0604020202020204" pitchFamily="34" charset="0"/>
            </a:endParaRPr>
          </a:p>
        </p:txBody>
      </p:sp>
      <p:cxnSp>
        <p:nvCxnSpPr>
          <p:cNvPr id="4" name="直線矢印コネクタ 3">
            <a:extLst>
              <a:ext uri="{FF2B5EF4-FFF2-40B4-BE49-F238E27FC236}">
                <a16:creationId xmlns:a16="http://schemas.microsoft.com/office/drawing/2014/main" id="{0A733197-C66D-B30A-6A6C-3A9AC0F91BA4}"/>
              </a:ext>
            </a:extLst>
          </p:cNvPr>
          <p:cNvCxnSpPr>
            <a:cxnSpLocks/>
            <a:stCxn id="49" idx="3"/>
            <a:endCxn id="51" idx="1"/>
          </p:cNvCxnSpPr>
          <p:nvPr/>
        </p:nvCxnSpPr>
        <p:spPr>
          <a:xfrm>
            <a:off x="2558842" y="3438905"/>
            <a:ext cx="1964175" cy="0"/>
          </a:xfrm>
          <a:prstGeom prst="straightConnector1">
            <a:avLst/>
          </a:prstGeom>
          <a:ln w="9525">
            <a:solidFill>
              <a:schemeClr val="accent2"/>
            </a:solidFill>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7" name="直線矢印コネクタ 6">
            <a:extLst>
              <a:ext uri="{FF2B5EF4-FFF2-40B4-BE49-F238E27FC236}">
                <a16:creationId xmlns:a16="http://schemas.microsoft.com/office/drawing/2014/main" id="{7CA3E37F-558D-2BB6-EEB6-45E9F01BFE59}"/>
              </a:ext>
            </a:extLst>
          </p:cNvPr>
          <p:cNvCxnSpPr>
            <a:cxnSpLocks/>
            <a:stCxn id="49" idx="2"/>
            <a:endCxn id="44" idx="0"/>
          </p:cNvCxnSpPr>
          <p:nvPr/>
        </p:nvCxnSpPr>
        <p:spPr>
          <a:xfrm>
            <a:off x="1739697" y="3689818"/>
            <a:ext cx="0" cy="203294"/>
          </a:xfrm>
          <a:prstGeom prst="straightConnector1">
            <a:avLst/>
          </a:prstGeom>
          <a:ln w="9525">
            <a:solidFill>
              <a:schemeClr val="accent2"/>
            </a:solidFill>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3FF2770E-ACF8-4D5D-40E6-63B9FA675596}"/>
              </a:ext>
            </a:extLst>
          </p:cNvPr>
          <p:cNvCxnSpPr>
            <a:cxnSpLocks/>
            <a:endCxn id="45" idx="0"/>
          </p:cNvCxnSpPr>
          <p:nvPr/>
        </p:nvCxnSpPr>
        <p:spPr>
          <a:xfrm>
            <a:off x="1739697" y="4394938"/>
            <a:ext cx="0" cy="258198"/>
          </a:xfrm>
          <a:prstGeom prst="straightConnector1">
            <a:avLst/>
          </a:prstGeom>
          <a:ln w="9525">
            <a:solidFill>
              <a:schemeClr val="accent2"/>
            </a:solidFill>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53" name="テキスト ボックス 52">
            <a:extLst>
              <a:ext uri="{FF2B5EF4-FFF2-40B4-BE49-F238E27FC236}">
                <a16:creationId xmlns:a16="http://schemas.microsoft.com/office/drawing/2014/main" id="{162481BA-B375-CAE6-1B44-9D0EF7254528}"/>
              </a:ext>
            </a:extLst>
          </p:cNvPr>
          <p:cNvSpPr txBox="1"/>
          <p:nvPr/>
        </p:nvSpPr>
        <p:spPr>
          <a:xfrm>
            <a:off x="1352600" y="5854587"/>
            <a:ext cx="7915809" cy="611181"/>
          </a:xfrm>
          <a:prstGeom prst="rect">
            <a:avLst/>
          </a:prstGeom>
          <a:noFill/>
          <a:ln>
            <a:solidFill>
              <a:schemeClr val="accent2"/>
            </a:solidFill>
          </a:ln>
        </p:spPr>
        <p:txBody>
          <a:bodyPr wrap="square" rtlCol="0">
            <a:noAutofit/>
          </a:bodyPr>
          <a:lstStyle/>
          <a:p>
            <a:pPr algn="l">
              <a:spcAft>
                <a:spcPts val="300"/>
              </a:spcAft>
            </a:pPr>
            <a:endParaRPr kumimoji="1" lang="en-US" altLang="ja-JP" sz="1200">
              <a:solidFill>
                <a:schemeClr val="accent2"/>
              </a:solidFill>
              <a:latin typeface="+mn-ea"/>
              <a:cs typeface="Arial" panose="020B0604020202020204" pitchFamily="34" charset="0"/>
            </a:endParaRPr>
          </a:p>
        </p:txBody>
      </p:sp>
      <p:sp>
        <p:nvSpPr>
          <p:cNvPr id="54" name="正方形/長方形 53">
            <a:extLst>
              <a:ext uri="{FF2B5EF4-FFF2-40B4-BE49-F238E27FC236}">
                <a16:creationId xmlns:a16="http://schemas.microsoft.com/office/drawing/2014/main" id="{03F6649F-8A81-3FD2-68F9-4ECD833B147F}"/>
              </a:ext>
            </a:extLst>
          </p:cNvPr>
          <p:cNvSpPr/>
          <p:nvPr/>
        </p:nvSpPr>
        <p:spPr>
          <a:xfrm>
            <a:off x="488505" y="5854590"/>
            <a:ext cx="864095" cy="611180"/>
          </a:xfrm>
          <a:prstGeom prst="rect">
            <a:avLst/>
          </a:prstGeom>
          <a:solidFill>
            <a:schemeClr val="accent2">
              <a:lumMod val="40000"/>
              <a:lumOff val="60000"/>
            </a:schemeClr>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受講者</a:t>
            </a:r>
          </a:p>
        </p:txBody>
      </p:sp>
      <p:sp>
        <p:nvSpPr>
          <p:cNvPr id="56" name="正方形/長方形 55">
            <a:extLst>
              <a:ext uri="{FF2B5EF4-FFF2-40B4-BE49-F238E27FC236}">
                <a16:creationId xmlns:a16="http://schemas.microsoft.com/office/drawing/2014/main" id="{9A63D1CF-32AE-09B7-1F83-CF5394F872A8}"/>
              </a:ext>
            </a:extLst>
          </p:cNvPr>
          <p:cNvSpPr/>
          <p:nvPr/>
        </p:nvSpPr>
        <p:spPr>
          <a:xfrm>
            <a:off x="4388222" y="5994079"/>
            <a:ext cx="1957509" cy="319307"/>
          </a:xfrm>
          <a:prstGeom prst="rect">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100" b="1">
                <a:solidFill>
                  <a:schemeClr val="accent2"/>
                </a:solidFill>
                <a:latin typeface="+mn-ea"/>
                <a:cs typeface="Arial" panose="020B0604020202020204" pitchFamily="34" charset="0"/>
              </a:rPr>
              <a:t>自社の従業員</a:t>
            </a:r>
            <a:r>
              <a:rPr kumimoji="1" lang="ja-JP" altLang="en-US" sz="1000" b="1">
                <a:solidFill>
                  <a:schemeClr val="accent2"/>
                </a:solidFill>
                <a:latin typeface="+mn-ea"/>
                <a:cs typeface="Arial" panose="020B0604020202020204" pitchFamily="34" charset="0"/>
              </a:rPr>
              <a:t>（推薦</a:t>
            </a:r>
            <a:r>
              <a:rPr kumimoji="1" lang="en-US" altLang="ja-JP" sz="1000" b="1">
                <a:solidFill>
                  <a:schemeClr val="accent2"/>
                </a:solidFill>
                <a:latin typeface="+mn-ea"/>
                <a:cs typeface="Arial" panose="020B0604020202020204" pitchFamily="34" charset="0"/>
              </a:rPr>
              <a:t>/</a:t>
            </a:r>
            <a:r>
              <a:rPr kumimoji="1" lang="ja-JP" altLang="en-US" sz="1000" b="1">
                <a:solidFill>
                  <a:schemeClr val="accent2"/>
                </a:solidFill>
                <a:latin typeface="+mn-ea"/>
                <a:cs typeface="Arial" panose="020B0604020202020204" pitchFamily="34" charset="0"/>
              </a:rPr>
              <a:t>公募）</a:t>
            </a:r>
            <a:endParaRPr kumimoji="1" lang="en-US" altLang="ja-JP" sz="1100" b="1">
              <a:solidFill>
                <a:schemeClr val="accent2"/>
              </a:solidFill>
              <a:latin typeface="+mn-ea"/>
              <a:cs typeface="Arial" panose="020B0604020202020204" pitchFamily="34" charset="0"/>
            </a:endParaRPr>
          </a:p>
        </p:txBody>
      </p:sp>
      <p:sp>
        <p:nvSpPr>
          <p:cNvPr id="57" name="正方形/長方形 56">
            <a:extLst>
              <a:ext uri="{FF2B5EF4-FFF2-40B4-BE49-F238E27FC236}">
                <a16:creationId xmlns:a16="http://schemas.microsoft.com/office/drawing/2014/main" id="{8607E89F-9BA2-3730-89F3-B35F0B6C6D02}"/>
              </a:ext>
            </a:extLst>
          </p:cNvPr>
          <p:cNvSpPr/>
          <p:nvPr/>
        </p:nvSpPr>
        <p:spPr>
          <a:xfrm>
            <a:off x="7127781" y="5994079"/>
            <a:ext cx="1957509" cy="319307"/>
          </a:xfrm>
          <a:prstGeom prst="rect">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100" b="1">
                <a:solidFill>
                  <a:schemeClr val="accent2"/>
                </a:solidFill>
                <a:latin typeface="+mn-ea"/>
                <a:cs typeface="Arial" panose="020B0604020202020204" pitchFamily="34" charset="0"/>
              </a:rPr>
              <a:t>自社以外の社会人</a:t>
            </a:r>
            <a:endParaRPr kumimoji="1" lang="en-US" altLang="ja-JP" sz="1000" b="1">
              <a:solidFill>
                <a:schemeClr val="accent2"/>
              </a:solidFill>
              <a:latin typeface="+mn-ea"/>
              <a:cs typeface="Arial" panose="020B0604020202020204" pitchFamily="34" charset="0"/>
            </a:endParaRPr>
          </a:p>
          <a:p>
            <a:pPr algn="ctr"/>
            <a:r>
              <a:rPr kumimoji="1" lang="ja-JP" altLang="en-US" sz="1000" b="1">
                <a:solidFill>
                  <a:schemeClr val="accent2"/>
                </a:solidFill>
                <a:latin typeface="+mn-ea"/>
                <a:cs typeface="Arial" panose="020B0604020202020204" pitchFamily="34" charset="0"/>
              </a:rPr>
              <a:t>（グループ会社</a:t>
            </a:r>
            <a:r>
              <a:rPr kumimoji="1" lang="en-US" altLang="ja-JP" sz="1000" b="1">
                <a:solidFill>
                  <a:schemeClr val="accent2"/>
                </a:solidFill>
                <a:latin typeface="+mn-ea"/>
                <a:cs typeface="Arial" panose="020B0604020202020204" pitchFamily="34" charset="0"/>
              </a:rPr>
              <a:t>/</a:t>
            </a:r>
            <a:r>
              <a:rPr kumimoji="1" lang="ja-JP" altLang="en-US" sz="1000" b="1">
                <a:solidFill>
                  <a:schemeClr val="accent2"/>
                </a:solidFill>
                <a:latin typeface="+mn-ea"/>
                <a:cs typeface="Arial" panose="020B0604020202020204" pitchFamily="34" charset="0"/>
              </a:rPr>
              <a:t>取引先等）</a:t>
            </a:r>
            <a:endParaRPr kumimoji="1" lang="en-US" altLang="ja-JP" sz="1000" b="1">
              <a:solidFill>
                <a:schemeClr val="accent2"/>
              </a:solidFill>
              <a:latin typeface="+mn-ea"/>
              <a:cs typeface="Arial" panose="020B0604020202020204" pitchFamily="34" charset="0"/>
            </a:endParaRPr>
          </a:p>
        </p:txBody>
      </p:sp>
      <p:sp>
        <p:nvSpPr>
          <p:cNvPr id="58" name="正方形/長方形 57">
            <a:extLst>
              <a:ext uri="{FF2B5EF4-FFF2-40B4-BE49-F238E27FC236}">
                <a16:creationId xmlns:a16="http://schemas.microsoft.com/office/drawing/2014/main" id="{C851C984-44CC-B0A8-8E50-BAF8E1B9AF5F}"/>
              </a:ext>
            </a:extLst>
          </p:cNvPr>
          <p:cNvSpPr/>
          <p:nvPr/>
        </p:nvSpPr>
        <p:spPr>
          <a:xfrm>
            <a:off x="1613574" y="5994079"/>
            <a:ext cx="1957509" cy="319307"/>
          </a:xfrm>
          <a:prstGeom prst="rect">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100" b="1">
                <a:solidFill>
                  <a:schemeClr val="accent2"/>
                </a:solidFill>
                <a:latin typeface="+mn-ea"/>
                <a:cs typeface="Arial" panose="020B0604020202020204" pitchFamily="34" charset="0"/>
              </a:rPr>
              <a:t>●●学部生</a:t>
            </a:r>
            <a:endParaRPr kumimoji="1" lang="en-US" altLang="ja-JP" sz="1100" b="1">
              <a:solidFill>
                <a:schemeClr val="accent2"/>
              </a:solidFill>
              <a:latin typeface="+mn-ea"/>
              <a:cs typeface="Arial" panose="020B0604020202020204" pitchFamily="34" charset="0"/>
            </a:endParaRPr>
          </a:p>
        </p:txBody>
      </p:sp>
      <p:sp>
        <p:nvSpPr>
          <p:cNvPr id="59" name="正方形/長方形 58">
            <a:extLst>
              <a:ext uri="{FF2B5EF4-FFF2-40B4-BE49-F238E27FC236}">
                <a16:creationId xmlns:a16="http://schemas.microsoft.com/office/drawing/2014/main" id="{EFDA59EA-AE09-F6B3-4712-8A387FFDBAE4}"/>
              </a:ext>
            </a:extLst>
          </p:cNvPr>
          <p:cNvSpPr/>
          <p:nvPr/>
        </p:nvSpPr>
        <p:spPr>
          <a:xfrm>
            <a:off x="5426559" y="4655843"/>
            <a:ext cx="1638290" cy="501826"/>
          </a:xfrm>
          <a:prstGeom prst="rect">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100" b="1">
                <a:solidFill>
                  <a:schemeClr val="accent2"/>
                </a:solidFill>
                <a:latin typeface="+mn-ea"/>
                <a:cs typeface="Arial" panose="020B0604020202020204" pitchFamily="34" charset="0"/>
              </a:rPr>
              <a:t>●●</a:t>
            </a:r>
            <a:endParaRPr lang="en-US" altLang="ja-JP" sz="1100" b="1">
              <a:solidFill>
                <a:schemeClr val="accent2"/>
              </a:solidFill>
              <a:latin typeface="+mn-ea"/>
              <a:cs typeface="Arial" panose="020B0604020202020204" pitchFamily="34" charset="0"/>
            </a:endParaRPr>
          </a:p>
          <a:p>
            <a:pPr algn="ctr"/>
            <a:r>
              <a:rPr lang="ja-JP" altLang="en-US" sz="1100" b="1">
                <a:solidFill>
                  <a:schemeClr val="accent2"/>
                </a:solidFill>
                <a:latin typeface="+mn-ea"/>
                <a:cs typeface="Arial" panose="020B0604020202020204" pitchFamily="34" charset="0"/>
              </a:rPr>
              <a:t>（●●担当）</a:t>
            </a:r>
            <a:endParaRPr lang="en-US" altLang="ja-JP" sz="1100" b="1">
              <a:solidFill>
                <a:schemeClr val="accent2"/>
              </a:solidFill>
              <a:latin typeface="+mn-ea"/>
              <a:cs typeface="Arial" panose="020B0604020202020204" pitchFamily="34" charset="0"/>
            </a:endParaRPr>
          </a:p>
        </p:txBody>
      </p:sp>
      <p:sp>
        <p:nvSpPr>
          <p:cNvPr id="61" name="正方形/長方形 60">
            <a:extLst>
              <a:ext uri="{FF2B5EF4-FFF2-40B4-BE49-F238E27FC236}">
                <a16:creationId xmlns:a16="http://schemas.microsoft.com/office/drawing/2014/main" id="{4CCD943C-01AF-2636-DCB4-5186837B8F3B}"/>
              </a:ext>
            </a:extLst>
          </p:cNvPr>
          <p:cNvSpPr/>
          <p:nvPr/>
        </p:nvSpPr>
        <p:spPr>
          <a:xfrm>
            <a:off x="4523017" y="3875447"/>
            <a:ext cx="1638290" cy="501826"/>
          </a:xfrm>
          <a:prstGeom prst="rect">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100" b="1">
                <a:solidFill>
                  <a:schemeClr val="accent2"/>
                </a:solidFill>
                <a:latin typeface="+mn-ea"/>
                <a:cs typeface="Arial" panose="020B0604020202020204" pitchFamily="34" charset="0"/>
              </a:rPr>
              <a:t>●●</a:t>
            </a:r>
            <a:endParaRPr kumimoji="1" lang="en-US" altLang="ja-JP" sz="1100" b="1">
              <a:solidFill>
                <a:schemeClr val="accent2"/>
              </a:solidFill>
              <a:latin typeface="+mn-ea"/>
              <a:cs typeface="Arial" panose="020B0604020202020204" pitchFamily="34" charset="0"/>
            </a:endParaRPr>
          </a:p>
          <a:p>
            <a:pPr algn="ctr"/>
            <a:r>
              <a:rPr kumimoji="1" lang="ja-JP" altLang="en-US" sz="1100" b="1">
                <a:solidFill>
                  <a:schemeClr val="accent2"/>
                </a:solidFill>
                <a:latin typeface="+mn-ea"/>
                <a:cs typeface="Arial" panose="020B0604020202020204" pitchFamily="34" charset="0"/>
              </a:rPr>
              <a:t>（企画・統括）</a:t>
            </a:r>
            <a:endParaRPr kumimoji="1" lang="en-US" altLang="ja-JP" sz="1100" b="1">
              <a:solidFill>
                <a:schemeClr val="accent2"/>
              </a:solidFill>
              <a:latin typeface="+mn-ea"/>
              <a:cs typeface="Arial" panose="020B0604020202020204" pitchFamily="34" charset="0"/>
            </a:endParaRPr>
          </a:p>
        </p:txBody>
      </p:sp>
      <p:cxnSp>
        <p:nvCxnSpPr>
          <p:cNvPr id="62" name="直線矢印コネクタ 61">
            <a:extLst>
              <a:ext uri="{FF2B5EF4-FFF2-40B4-BE49-F238E27FC236}">
                <a16:creationId xmlns:a16="http://schemas.microsoft.com/office/drawing/2014/main" id="{5D0F3FFF-3D72-2F0A-BD5E-3887120D8686}"/>
              </a:ext>
            </a:extLst>
          </p:cNvPr>
          <p:cNvCxnSpPr>
            <a:cxnSpLocks/>
            <a:stCxn id="51" idx="2"/>
            <a:endCxn id="61" idx="0"/>
          </p:cNvCxnSpPr>
          <p:nvPr/>
        </p:nvCxnSpPr>
        <p:spPr>
          <a:xfrm>
            <a:off x="5342162" y="3689818"/>
            <a:ext cx="0" cy="185629"/>
          </a:xfrm>
          <a:prstGeom prst="straightConnector1">
            <a:avLst/>
          </a:prstGeom>
          <a:ln w="9525">
            <a:solidFill>
              <a:schemeClr val="accent2"/>
            </a:solidFill>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4" name="コネクタ: カギ線 63">
            <a:extLst>
              <a:ext uri="{FF2B5EF4-FFF2-40B4-BE49-F238E27FC236}">
                <a16:creationId xmlns:a16="http://schemas.microsoft.com/office/drawing/2014/main" id="{3735F9E6-0608-F0DE-F7B8-AAB00FE1DEB9}"/>
              </a:ext>
            </a:extLst>
          </p:cNvPr>
          <p:cNvCxnSpPr>
            <a:stCxn id="61" idx="2"/>
            <a:endCxn id="50" idx="0"/>
          </p:cNvCxnSpPr>
          <p:nvPr/>
        </p:nvCxnSpPr>
        <p:spPr>
          <a:xfrm rot="5400000">
            <a:off x="4777476" y="4091157"/>
            <a:ext cx="278570" cy="850803"/>
          </a:xfrm>
          <a:prstGeom prst="bentConnector3">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65" name="コネクタ: カギ線 64">
            <a:extLst>
              <a:ext uri="{FF2B5EF4-FFF2-40B4-BE49-F238E27FC236}">
                <a16:creationId xmlns:a16="http://schemas.microsoft.com/office/drawing/2014/main" id="{4B1FFEF6-8CDC-B681-B8DC-ACED1488DB2E}"/>
              </a:ext>
            </a:extLst>
          </p:cNvPr>
          <p:cNvCxnSpPr>
            <a:cxnSpLocks/>
            <a:stCxn id="61" idx="2"/>
            <a:endCxn id="59" idx="0"/>
          </p:cNvCxnSpPr>
          <p:nvPr/>
        </p:nvCxnSpPr>
        <p:spPr>
          <a:xfrm rot="16200000" flipH="1">
            <a:off x="5654648" y="4064787"/>
            <a:ext cx="278570" cy="903542"/>
          </a:xfrm>
          <a:prstGeom prst="bentConnector3">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68" name="矢印: 上下 67">
            <a:extLst>
              <a:ext uri="{FF2B5EF4-FFF2-40B4-BE49-F238E27FC236}">
                <a16:creationId xmlns:a16="http://schemas.microsoft.com/office/drawing/2014/main" id="{1A82FE33-90D6-16B5-3110-AFFA200C9F6C}"/>
              </a:ext>
            </a:extLst>
          </p:cNvPr>
          <p:cNvSpPr/>
          <p:nvPr/>
        </p:nvSpPr>
        <p:spPr>
          <a:xfrm>
            <a:off x="2144688" y="5363816"/>
            <a:ext cx="288032" cy="630261"/>
          </a:xfrm>
          <a:prstGeom prst="upDownArrow">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400" b="1">
              <a:solidFill>
                <a:schemeClr val="accent1"/>
              </a:solidFill>
              <a:latin typeface="+mn-ea"/>
              <a:cs typeface="Arial" panose="020B0604020202020204" pitchFamily="34" charset="0"/>
            </a:endParaRPr>
          </a:p>
        </p:txBody>
      </p:sp>
      <p:sp>
        <p:nvSpPr>
          <p:cNvPr id="69" name="矢印: 上下 68">
            <a:extLst>
              <a:ext uri="{FF2B5EF4-FFF2-40B4-BE49-F238E27FC236}">
                <a16:creationId xmlns:a16="http://schemas.microsoft.com/office/drawing/2014/main" id="{4E048072-CE0B-4680-ED00-CEE7065151B4}"/>
              </a:ext>
            </a:extLst>
          </p:cNvPr>
          <p:cNvSpPr/>
          <p:nvPr/>
        </p:nvSpPr>
        <p:spPr>
          <a:xfrm>
            <a:off x="5222961" y="5363816"/>
            <a:ext cx="288032" cy="630261"/>
          </a:xfrm>
          <a:prstGeom prst="upDownArrow">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400" b="1">
              <a:solidFill>
                <a:schemeClr val="accent1"/>
              </a:solidFill>
              <a:latin typeface="+mn-ea"/>
              <a:cs typeface="Arial" panose="020B0604020202020204" pitchFamily="34" charset="0"/>
            </a:endParaRPr>
          </a:p>
        </p:txBody>
      </p:sp>
      <p:sp>
        <p:nvSpPr>
          <p:cNvPr id="71" name="矢印: 上下 70">
            <a:extLst>
              <a:ext uri="{FF2B5EF4-FFF2-40B4-BE49-F238E27FC236}">
                <a16:creationId xmlns:a16="http://schemas.microsoft.com/office/drawing/2014/main" id="{45870D62-886B-ADFE-8A4D-94F7C8B574A2}"/>
              </a:ext>
            </a:extLst>
          </p:cNvPr>
          <p:cNvSpPr/>
          <p:nvPr/>
        </p:nvSpPr>
        <p:spPr>
          <a:xfrm rot="16200000">
            <a:off x="7365268" y="3257885"/>
            <a:ext cx="288032" cy="630261"/>
          </a:xfrm>
          <a:prstGeom prst="upDownArrow">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400" b="1">
              <a:solidFill>
                <a:schemeClr val="accent1"/>
              </a:solidFill>
              <a:latin typeface="+mn-ea"/>
              <a:cs typeface="Arial" panose="020B0604020202020204" pitchFamily="34" charset="0"/>
            </a:endParaRPr>
          </a:p>
        </p:txBody>
      </p:sp>
      <p:sp>
        <p:nvSpPr>
          <p:cNvPr id="72" name="矢印: 上下 71">
            <a:extLst>
              <a:ext uri="{FF2B5EF4-FFF2-40B4-BE49-F238E27FC236}">
                <a16:creationId xmlns:a16="http://schemas.microsoft.com/office/drawing/2014/main" id="{3B300F41-3676-6D61-88DC-6D4AC6730843}"/>
              </a:ext>
            </a:extLst>
          </p:cNvPr>
          <p:cNvSpPr/>
          <p:nvPr/>
        </p:nvSpPr>
        <p:spPr>
          <a:xfrm rot="16200000">
            <a:off x="7365269" y="4489502"/>
            <a:ext cx="288032" cy="630261"/>
          </a:xfrm>
          <a:prstGeom prst="upDownArrow">
            <a:avLst/>
          </a:prstGeom>
          <a:solidFill>
            <a:schemeClr val="bg1"/>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400" b="1">
              <a:solidFill>
                <a:schemeClr val="accent1"/>
              </a:solidFill>
              <a:latin typeface="+mn-ea"/>
              <a:cs typeface="Arial" panose="020B0604020202020204" pitchFamily="34" charset="0"/>
            </a:endParaRPr>
          </a:p>
        </p:txBody>
      </p:sp>
      <p:sp>
        <p:nvSpPr>
          <p:cNvPr id="74" name="テキスト ボックス 73">
            <a:extLst>
              <a:ext uri="{FF2B5EF4-FFF2-40B4-BE49-F238E27FC236}">
                <a16:creationId xmlns:a16="http://schemas.microsoft.com/office/drawing/2014/main" id="{45E0C30E-8999-D3E6-17EF-267BF5D7B71A}"/>
              </a:ext>
            </a:extLst>
          </p:cNvPr>
          <p:cNvSpPr txBox="1"/>
          <p:nvPr/>
        </p:nvSpPr>
        <p:spPr>
          <a:xfrm>
            <a:off x="904547" y="5515133"/>
            <a:ext cx="1191352" cy="246221"/>
          </a:xfrm>
          <a:prstGeom prst="rect">
            <a:avLst/>
          </a:prstGeom>
          <a:noFill/>
        </p:spPr>
        <p:txBody>
          <a:bodyPr wrap="none" rtlCol="0">
            <a:spAutoFit/>
          </a:bodyPr>
          <a:lstStyle/>
          <a:p>
            <a:pPr marL="171450" indent="-171450" algn="l">
              <a:buFont typeface="Wingdings" panose="05000000000000000000" pitchFamily="2" charset="2"/>
              <a:buChar char="ü"/>
            </a:pPr>
            <a:r>
              <a:rPr kumimoji="1" lang="ja-JP" altLang="en-US" sz="1000">
                <a:solidFill>
                  <a:schemeClr val="accent2"/>
                </a:solidFill>
                <a:latin typeface="+mn-ea"/>
                <a:cs typeface="Arial" panose="020B0604020202020204" pitchFamily="34" charset="0"/>
              </a:rPr>
              <a:t>生徒募集・選定</a:t>
            </a:r>
          </a:p>
        </p:txBody>
      </p:sp>
      <p:sp>
        <p:nvSpPr>
          <p:cNvPr id="75" name="テキスト ボックス 74">
            <a:extLst>
              <a:ext uri="{FF2B5EF4-FFF2-40B4-BE49-F238E27FC236}">
                <a16:creationId xmlns:a16="http://schemas.microsoft.com/office/drawing/2014/main" id="{A971F55B-E98F-1778-C2E3-D6DAA8F6EE69}"/>
              </a:ext>
            </a:extLst>
          </p:cNvPr>
          <p:cNvSpPr txBox="1"/>
          <p:nvPr/>
        </p:nvSpPr>
        <p:spPr>
          <a:xfrm>
            <a:off x="3967222" y="5515133"/>
            <a:ext cx="1191352" cy="246221"/>
          </a:xfrm>
          <a:prstGeom prst="rect">
            <a:avLst/>
          </a:prstGeom>
          <a:noFill/>
        </p:spPr>
        <p:txBody>
          <a:bodyPr wrap="none" rtlCol="0">
            <a:spAutoFit/>
          </a:bodyPr>
          <a:lstStyle/>
          <a:p>
            <a:pPr marL="171450" indent="-171450" algn="l">
              <a:buFont typeface="Wingdings" panose="05000000000000000000" pitchFamily="2" charset="2"/>
              <a:buChar char="ü"/>
            </a:pPr>
            <a:r>
              <a:rPr kumimoji="1" lang="ja-JP" altLang="en-US" sz="1000">
                <a:solidFill>
                  <a:schemeClr val="accent2"/>
                </a:solidFill>
                <a:latin typeface="+mn-ea"/>
                <a:cs typeface="Arial" panose="020B0604020202020204" pitchFamily="34" charset="0"/>
              </a:rPr>
              <a:t>社内公募・選定</a:t>
            </a:r>
          </a:p>
        </p:txBody>
      </p:sp>
      <p:sp>
        <p:nvSpPr>
          <p:cNvPr id="77" name="テキスト ボックス 76">
            <a:extLst>
              <a:ext uri="{FF2B5EF4-FFF2-40B4-BE49-F238E27FC236}">
                <a16:creationId xmlns:a16="http://schemas.microsoft.com/office/drawing/2014/main" id="{1B5ECE7B-0CCF-B8B3-35DD-BCA4611DB012}"/>
              </a:ext>
            </a:extLst>
          </p:cNvPr>
          <p:cNvSpPr txBox="1"/>
          <p:nvPr/>
        </p:nvSpPr>
        <p:spPr>
          <a:xfrm>
            <a:off x="7228739" y="3890157"/>
            <a:ext cx="1959191" cy="246221"/>
          </a:xfrm>
          <a:prstGeom prst="rect">
            <a:avLst/>
          </a:prstGeom>
          <a:noFill/>
        </p:spPr>
        <p:txBody>
          <a:bodyPr wrap="none" rtlCol="0">
            <a:spAutoFit/>
          </a:bodyPr>
          <a:lstStyle/>
          <a:p>
            <a:pPr marL="171450" indent="-171450" algn="l">
              <a:buFont typeface="Wingdings" panose="05000000000000000000" pitchFamily="2" charset="2"/>
              <a:buChar char="ü"/>
            </a:pPr>
            <a:r>
              <a:rPr kumimoji="1" lang="ja-JP" altLang="en-US" sz="1000">
                <a:solidFill>
                  <a:schemeClr val="accent2"/>
                </a:solidFill>
                <a:latin typeface="+mn-ea"/>
                <a:cs typeface="Arial" panose="020B0604020202020204" pitchFamily="34" charset="0"/>
              </a:rPr>
              <a:t>●●実証についての協定・協力</a:t>
            </a:r>
          </a:p>
        </p:txBody>
      </p:sp>
      <p:sp>
        <p:nvSpPr>
          <p:cNvPr id="78" name="テキスト ボックス 77">
            <a:extLst>
              <a:ext uri="{FF2B5EF4-FFF2-40B4-BE49-F238E27FC236}">
                <a16:creationId xmlns:a16="http://schemas.microsoft.com/office/drawing/2014/main" id="{9E5B0E9B-772A-A915-3390-EA088DD1C5FD}"/>
              </a:ext>
            </a:extLst>
          </p:cNvPr>
          <p:cNvSpPr txBox="1"/>
          <p:nvPr/>
        </p:nvSpPr>
        <p:spPr>
          <a:xfrm>
            <a:off x="7228739" y="5070978"/>
            <a:ext cx="1534394" cy="246221"/>
          </a:xfrm>
          <a:prstGeom prst="rect">
            <a:avLst/>
          </a:prstGeom>
          <a:noFill/>
        </p:spPr>
        <p:txBody>
          <a:bodyPr wrap="none" rtlCol="0">
            <a:spAutoFit/>
          </a:bodyPr>
          <a:lstStyle/>
          <a:p>
            <a:pPr marL="171450" indent="-171450" algn="l">
              <a:buFont typeface="Wingdings" panose="05000000000000000000" pitchFamily="2" charset="2"/>
              <a:buChar char="ü"/>
            </a:pPr>
            <a:r>
              <a:rPr kumimoji="1" lang="ja-JP" altLang="en-US" sz="1000">
                <a:solidFill>
                  <a:schemeClr val="accent2"/>
                </a:solidFill>
                <a:latin typeface="+mn-ea"/>
                <a:cs typeface="Arial" panose="020B0604020202020204" pitchFamily="34" charset="0"/>
              </a:rPr>
              <a:t>●●研究における協業</a:t>
            </a:r>
          </a:p>
        </p:txBody>
      </p:sp>
    </p:spTree>
    <p:extLst>
      <p:ext uri="{BB962C8B-B14F-4D97-AF65-F5344CB8AC3E}">
        <p14:creationId xmlns:p14="http://schemas.microsoft.com/office/powerpoint/2010/main" val="242216350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276999"/>
          </a:xfrm>
        </p:spPr>
        <p:txBody>
          <a:bodyPr>
            <a:spAutoFit/>
          </a:bodyPr>
          <a:lstStyle/>
          <a:p>
            <a:r>
              <a:rPr lang="ja-JP" altLang="en-US" sz="1200"/>
              <a:t>特に主要な役割を担う担当者については個別の経歴などを記載してください。</a:t>
            </a:r>
            <a:endParaRPr lang="en-US" altLang="ja-JP" sz="120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4-4. </a:t>
            </a:r>
            <a:r>
              <a:rPr lang="ja-JP" altLang="en-US"/>
              <a:t>特に主要な役割を担う担当者の経歴・専門性と本事業における主要な役割・担当</a:t>
            </a:r>
          </a:p>
        </p:txBody>
      </p:sp>
      <p:sp>
        <p:nvSpPr>
          <p:cNvPr id="39" name="正方形/長方形 38">
            <a:extLst>
              <a:ext uri="{FF2B5EF4-FFF2-40B4-BE49-F238E27FC236}">
                <a16:creationId xmlns:a16="http://schemas.microsoft.com/office/drawing/2014/main" id="{FB87BBA2-237B-E5A9-BBB6-7CA0D0AF5E61}"/>
              </a:ext>
            </a:extLst>
          </p:cNvPr>
          <p:cNvSpPr/>
          <p:nvPr/>
        </p:nvSpPr>
        <p:spPr>
          <a:xfrm>
            <a:off x="488504" y="2348880"/>
            <a:ext cx="1363080" cy="1800200"/>
          </a:xfrm>
          <a:prstGeom prst="rect">
            <a:avLst/>
          </a:prstGeom>
          <a:solidFill>
            <a:schemeClr val="accent2">
              <a:lumMod val="40000"/>
              <a:lumOff val="60000"/>
            </a:schemeClr>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a:solidFill>
                  <a:schemeClr val="accent2"/>
                </a:solidFill>
                <a:latin typeface="+mn-ea"/>
                <a:cs typeface="Arial" panose="020B0604020202020204" pitchFamily="34" charset="0"/>
              </a:rPr>
              <a:t>●●教授</a:t>
            </a:r>
            <a:endParaRPr kumimoji="1" lang="en-US" altLang="ja-JP" sz="1400" b="1">
              <a:solidFill>
                <a:schemeClr val="accent2"/>
              </a:solidFill>
              <a:latin typeface="+mn-ea"/>
              <a:cs typeface="Arial" panose="020B0604020202020204" pitchFamily="34" charset="0"/>
            </a:endParaRPr>
          </a:p>
          <a:p>
            <a:pPr algn="ctr"/>
            <a:r>
              <a:rPr kumimoji="1" lang="ja-JP" altLang="en-US" sz="1400" b="1">
                <a:solidFill>
                  <a:schemeClr val="accent2"/>
                </a:solidFill>
                <a:latin typeface="+mn-ea"/>
                <a:cs typeface="Arial" panose="020B0604020202020204" pitchFamily="34" charset="0"/>
              </a:rPr>
              <a:t>（●●大学）</a:t>
            </a:r>
          </a:p>
        </p:txBody>
      </p:sp>
      <p:sp>
        <p:nvSpPr>
          <p:cNvPr id="41" name="テキスト ボックス 40">
            <a:extLst>
              <a:ext uri="{FF2B5EF4-FFF2-40B4-BE49-F238E27FC236}">
                <a16:creationId xmlns:a16="http://schemas.microsoft.com/office/drawing/2014/main" id="{AD626070-C94C-77C6-6FF5-B814BA188346}"/>
              </a:ext>
            </a:extLst>
          </p:cNvPr>
          <p:cNvSpPr txBox="1"/>
          <p:nvPr/>
        </p:nvSpPr>
        <p:spPr>
          <a:xfrm>
            <a:off x="1856656" y="2348880"/>
            <a:ext cx="7200800" cy="1800200"/>
          </a:xfrm>
          <a:prstGeom prst="rect">
            <a:avLst/>
          </a:prstGeom>
          <a:noFill/>
          <a:ln>
            <a:solidFill>
              <a:schemeClr val="accent2"/>
            </a:solidFill>
          </a:ln>
        </p:spPr>
        <p:txBody>
          <a:bodyPr wrap="square" rtlCol="0">
            <a:noAutofit/>
          </a:bodyPr>
          <a:lstStyle/>
          <a:p>
            <a:pPr algn="l">
              <a:spcAft>
                <a:spcPts val="300"/>
              </a:spcAft>
            </a:pPr>
            <a:r>
              <a:rPr kumimoji="1" lang="ja-JP" altLang="en-US" sz="1200">
                <a:solidFill>
                  <a:schemeClr val="accent2"/>
                </a:solidFill>
                <a:latin typeface="+mn-ea"/>
                <a:cs typeface="Arial" panose="020B0604020202020204" pitchFamily="34" charset="0"/>
              </a:rPr>
              <a:t>（経歴・専門性）</a:t>
            </a:r>
            <a:endParaRPr kumimoji="1" lang="en-US" altLang="ja-JP" sz="12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200">
                <a:solidFill>
                  <a:schemeClr val="accent2"/>
                </a:solidFill>
                <a:latin typeface="+mn-ea"/>
                <a:cs typeface="Arial" panose="020B0604020202020204" pitchFamily="34" charset="0"/>
              </a:rPr>
              <a:t>ああああ</a:t>
            </a:r>
            <a:endParaRPr kumimoji="1" lang="en-US" altLang="ja-JP" sz="12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endParaRPr lang="en-US" altLang="ja-JP" sz="1200">
              <a:solidFill>
                <a:schemeClr val="accent2"/>
              </a:solidFill>
              <a:latin typeface="+mn-ea"/>
              <a:cs typeface="Arial" panose="020B0604020202020204" pitchFamily="34" charset="0"/>
            </a:endParaRPr>
          </a:p>
          <a:p>
            <a:pPr algn="l">
              <a:spcAft>
                <a:spcPts val="300"/>
              </a:spcAft>
            </a:pPr>
            <a:r>
              <a:rPr kumimoji="1" lang="ja-JP" altLang="en-US" sz="1200">
                <a:solidFill>
                  <a:schemeClr val="accent2"/>
                </a:solidFill>
                <a:latin typeface="+mn-ea"/>
                <a:cs typeface="Arial" panose="020B0604020202020204" pitchFamily="34" charset="0"/>
              </a:rPr>
              <a:t>（本事業における主要な役割・担当）</a:t>
            </a:r>
            <a:endParaRPr kumimoji="1" lang="en-US" altLang="ja-JP" sz="12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200">
                <a:solidFill>
                  <a:schemeClr val="accent2"/>
                </a:solidFill>
                <a:latin typeface="+mn-ea"/>
                <a:cs typeface="Arial" panose="020B0604020202020204" pitchFamily="34" charset="0"/>
              </a:rPr>
              <a:t>ああああ</a:t>
            </a:r>
            <a:endParaRPr kumimoji="1" lang="en-US" altLang="ja-JP" sz="12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endParaRPr kumimoji="1" lang="en-US" altLang="ja-JP" sz="1200">
              <a:solidFill>
                <a:schemeClr val="accent2"/>
              </a:solidFill>
              <a:latin typeface="+mn-ea"/>
              <a:cs typeface="Arial" panose="020B0604020202020204" pitchFamily="34" charset="0"/>
            </a:endParaRPr>
          </a:p>
        </p:txBody>
      </p:sp>
      <p:sp>
        <p:nvSpPr>
          <p:cNvPr id="42" name="正方形/長方形 41">
            <a:extLst>
              <a:ext uri="{FF2B5EF4-FFF2-40B4-BE49-F238E27FC236}">
                <a16:creationId xmlns:a16="http://schemas.microsoft.com/office/drawing/2014/main" id="{B2885577-4B44-22C8-48F6-0EB24E5C3E3D}"/>
              </a:ext>
            </a:extLst>
          </p:cNvPr>
          <p:cNvSpPr/>
          <p:nvPr/>
        </p:nvSpPr>
        <p:spPr>
          <a:xfrm>
            <a:off x="488504" y="4506722"/>
            <a:ext cx="1363080" cy="1800200"/>
          </a:xfrm>
          <a:prstGeom prst="rect">
            <a:avLst/>
          </a:prstGeom>
          <a:solidFill>
            <a:schemeClr val="accent2">
              <a:lumMod val="40000"/>
              <a:lumOff val="60000"/>
            </a:schemeClr>
          </a:solid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a:solidFill>
                  <a:schemeClr val="accent2"/>
                </a:solidFill>
                <a:latin typeface="+mn-ea"/>
                <a:cs typeface="Arial" panose="020B0604020202020204" pitchFamily="34" charset="0"/>
              </a:rPr>
              <a:t>●●氏</a:t>
            </a:r>
            <a:endParaRPr kumimoji="1" lang="en-US" altLang="ja-JP" sz="1400" b="1">
              <a:solidFill>
                <a:schemeClr val="accent2"/>
              </a:solidFill>
              <a:latin typeface="+mn-ea"/>
              <a:cs typeface="Arial" panose="020B0604020202020204" pitchFamily="34" charset="0"/>
            </a:endParaRPr>
          </a:p>
          <a:p>
            <a:pPr algn="ctr"/>
            <a:r>
              <a:rPr kumimoji="1" lang="ja-JP" altLang="en-US" sz="1400" b="1">
                <a:solidFill>
                  <a:schemeClr val="accent2"/>
                </a:solidFill>
                <a:latin typeface="+mn-ea"/>
                <a:cs typeface="Arial" panose="020B0604020202020204" pitchFamily="34" charset="0"/>
              </a:rPr>
              <a:t>（●●社）</a:t>
            </a:r>
          </a:p>
        </p:txBody>
      </p:sp>
      <p:sp>
        <p:nvSpPr>
          <p:cNvPr id="43" name="テキスト ボックス 42">
            <a:extLst>
              <a:ext uri="{FF2B5EF4-FFF2-40B4-BE49-F238E27FC236}">
                <a16:creationId xmlns:a16="http://schemas.microsoft.com/office/drawing/2014/main" id="{62188219-F251-E3E7-3996-946D4AF0F66C}"/>
              </a:ext>
            </a:extLst>
          </p:cNvPr>
          <p:cNvSpPr txBox="1"/>
          <p:nvPr/>
        </p:nvSpPr>
        <p:spPr>
          <a:xfrm>
            <a:off x="1856656" y="4506722"/>
            <a:ext cx="7200800" cy="1800200"/>
          </a:xfrm>
          <a:prstGeom prst="rect">
            <a:avLst/>
          </a:prstGeom>
          <a:noFill/>
          <a:ln>
            <a:solidFill>
              <a:schemeClr val="accent2"/>
            </a:solidFill>
          </a:ln>
        </p:spPr>
        <p:txBody>
          <a:bodyPr wrap="square" rtlCol="0">
            <a:noAutofit/>
          </a:bodyPr>
          <a:lstStyle/>
          <a:p>
            <a:pPr algn="l">
              <a:spcAft>
                <a:spcPts val="300"/>
              </a:spcAft>
            </a:pPr>
            <a:r>
              <a:rPr kumimoji="1" lang="ja-JP" altLang="en-US" sz="1200">
                <a:solidFill>
                  <a:schemeClr val="accent2"/>
                </a:solidFill>
                <a:latin typeface="+mn-ea"/>
                <a:cs typeface="Arial" panose="020B0604020202020204" pitchFamily="34" charset="0"/>
              </a:rPr>
              <a:t>（経歴・専門性）</a:t>
            </a:r>
            <a:endParaRPr kumimoji="1" lang="en-US" altLang="ja-JP" sz="12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200">
                <a:solidFill>
                  <a:schemeClr val="accent2"/>
                </a:solidFill>
                <a:latin typeface="+mn-ea"/>
                <a:cs typeface="Arial" panose="020B0604020202020204" pitchFamily="34" charset="0"/>
              </a:rPr>
              <a:t>ああああ</a:t>
            </a:r>
            <a:endParaRPr kumimoji="1" lang="en-US" altLang="ja-JP" sz="12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endParaRPr lang="en-US" altLang="ja-JP" sz="1200">
              <a:solidFill>
                <a:schemeClr val="accent2"/>
              </a:solidFill>
              <a:latin typeface="+mn-ea"/>
              <a:cs typeface="Arial" panose="020B0604020202020204" pitchFamily="34" charset="0"/>
            </a:endParaRPr>
          </a:p>
          <a:p>
            <a:pPr algn="l">
              <a:spcAft>
                <a:spcPts val="300"/>
              </a:spcAft>
            </a:pPr>
            <a:r>
              <a:rPr kumimoji="1" lang="ja-JP" altLang="en-US" sz="1200">
                <a:solidFill>
                  <a:schemeClr val="accent2"/>
                </a:solidFill>
                <a:latin typeface="+mn-ea"/>
                <a:cs typeface="Arial" panose="020B0604020202020204" pitchFamily="34" charset="0"/>
              </a:rPr>
              <a:t>（本事業における主要な役割・担当）</a:t>
            </a:r>
            <a:endParaRPr kumimoji="1" lang="en-US" altLang="ja-JP" sz="12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200">
                <a:solidFill>
                  <a:schemeClr val="accent2"/>
                </a:solidFill>
                <a:latin typeface="+mn-ea"/>
                <a:cs typeface="Arial" panose="020B0604020202020204" pitchFamily="34" charset="0"/>
              </a:rPr>
              <a:t>ああああ</a:t>
            </a:r>
            <a:endParaRPr kumimoji="1" lang="en-US" altLang="ja-JP" sz="1200">
              <a:solidFill>
                <a:schemeClr val="accent2"/>
              </a:solidFill>
              <a:latin typeface="+mn-ea"/>
              <a:cs typeface="Arial" panose="020B0604020202020204" pitchFamily="34" charset="0"/>
            </a:endParaRPr>
          </a:p>
        </p:txBody>
      </p:sp>
    </p:spTree>
    <p:extLst>
      <p:ext uri="{BB962C8B-B14F-4D97-AF65-F5344CB8AC3E}">
        <p14:creationId xmlns:p14="http://schemas.microsoft.com/office/powerpoint/2010/main" val="417897316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直線コネクタ 2">
            <a:extLst>
              <a:ext uri="{FF2B5EF4-FFF2-40B4-BE49-F238E27FC236}">
                <a16:creationId xmlns:a16="http://schemas.microsoft.com/office/drawing/2014/main" id="{4B4F8BA1-7AA1-2000-544A-00D84A53F930}"/>
              </a:ext>
            </a:extLst>
          </p:cNvPr>
          <p:cNvCxnSpPr>
            <a:cxnSpLocks/>
          </p:cNvCxnSpPr>
          <p:nvPr/>
        </p:nvCxnSpPr>
        <p:spPr>
          <a:xfrm>
            <a:off x="200472" y="2996952"/>
            <a:ext cx="9505056" cy="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6" name="正方形/長方形 5">
            <a:extLst>
              <a:ext uri="{FF2B5EF4-FFF2-40B4-BE49-F238E27FC236}">
                <a16:creationId xmlns:a16="http://schemas.microsoft.com/office/drawing/2014/main" id="{34F4FBB7-5D55-48AC-1B56-254C8D24DDF2}"/>
              </a:ext>
            </a:extLst>
          </p:cNvPr>
          <p:cNvSpPr/>
          <p:nvPr/>
        </p:nvSpPr>
        <p:spPr>
          <a:xfrm>
            <a:off x="206660" y="2492896"/>
            <a:ext cx="9426860" cy="41286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b="1">
                <a:solidFill>
                  <a:schemeClr val="tx1"/>
                </a:solidFill>
                <a:latin typeface="+mn-ea"/>
                <a:cs typeface="Arial" panose="020B0604020202020204" pitchFamily="34" charset="0"/>
              </a:rPr>
              <a:t>５．実施スケジュール</a:t>
            </a:r>
            <a:endParaRPr lang="en-US" altLang="ja-JP" sz="2400" b="1">
              <a:solidFill>
                <a:schemeClr val="tx1"/>
              </a:solidFill>
              <a:latin typeface="+mn-ea"/>
              <a:cs typeface="Arial" panose="020B0604020202020204" pitchFamily="34" charset="0"/>
            </a:endParaRPr>
          </a:p>
        </p:txBody>
      </p:sp>
    </p:spTree>
    <p:extLst>
      <p:ext uri="{BB962C8B-B14F-4D97-AF65-F5344CB8AC3E}">
        <p14:creationId xmlns:p14="http://schemas.microsoft.com/office/powerpoint/2010/main" val="53229890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757130"/>
          </a:xfrm>
        </p:spPr>
        <p:txBody>
          <a:bodyPr>
            <a:spAutoFit/>
          </a:bodyPr>
          <a:lstStyle/>
          <a:p>
            <a:r>
              <a:rPr lang="ja-JP" altLang="en-US" sz="1200" dirty="0"/>
              <a:t>共同講座の準備～開講期間全体について、事業の実施事項及びスケジュールの現時点の予定を記載してください。</a:t>
            </a:r>
            <a:endParaRPr lang="en-US" altLang="ja-JP" sz="1200" dirty="0">
              <a:solidFill>
                <a:schemeClr val="accent2"/>
              </a:solidFill>
            </a:endParaRPr>
          </a:p>
          <a:p>
            <a:pPr marL="0" indent="0">
              <a:buNone/>
            </a:pPr>
            <a:r>
              <a:rPr lang="ja-JP" altLang="en-US" sz="1200" dirty="0">
                <a:solidFill>
                  <a:schemeClr val="accent2"/>
                </a:solidFill>
              </a:rPr>
              <a:t>（記載例）</a:t>
            </a:r>
            <a:endParaRPr lang="en-US" altLang="ja-JP" sz="1200" dirty="0">
              <a:solidFill>
                <a:schemeClr val="accent2"/>
              </a:solidFill>
            </a:endParaRPr>
          </a:p>
          <a:p>
            <a:r>
              <a:rPr lang="ja-JP" altLang="en-US" sz="1200" dirty="0">
                <a:solidFill>
                  <a:schemeClr val="accent2"/>
                </a:solidFill>
              </a:rPr>
              <a:t>●●年頃の●●事業の展開を見据えて、●●年●月頃に、●人の修了生を輩出することを目指す。</a:t>
            </a: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5-1. </a:t>
            </a:r>
            <a:r>
              <a:rPr lang="ja-JP" altLang="en-US"/>
              <a:t>実施スケジュール（全体）</a:t>
            </a:r>
          </a:p>
        </p:txBody>
      </p:sp>
      <p:graphicFrame>
        <p:nvGraphicFramePr>
          <p:cNvPr id="52" name="表 51">
            <a:extLst>
              <a:ext uri="{FF2B5EF4-FFF2-40B4-BE49-F238E27FC236}">
                <a16:creationId xmlns:a16="http://schemas.microsoft.com/office/drawing/2014/main" id="{E630332C-8ED3-5364-9692-D005D722914C}"/>
              </a:ext>
            </a:extLst>
          </p:cNvPr>
          <p:cNvGraphicFramePr>
            <a:graphicFrameLocks noGrp="1"/>
          </p:cNvGraphicFramePr>
          <p:nvPr>
            <p:extLst>
              <p:ext uri="{D42A27DB-BD31-4B8C-83A1-F6EECF244321}">
                <p14:modId xmlns:p14="http://schemas.microsoft.com/office/powerpoint/2010/main" val="1337221742"/>
              </p:ext>
            </p:extLst>
          </p:nvPr>
        </p:nvGraphicFramePr>
        <p:xfrm>
          <a:off x="225536" y="2276872"/>
          <a:ext cx="9335984" cy="4104456"/>
        </p:xfrm>
        <a:graphic>
          <a:graphicData uri="http://schemas.openxmlformats.org/drawingml/2006/table">
            <a:tbl>
              <a:tblPr firstRow="1" bandRow="1"/>
              <a:tblGrid>
                <a:gridCol w="684295">
                  <a:extLst>
                    <a:ext uri="{9D8B030D-6E8A-4147-A177-3AD203B41FA5}">
                      <a16:colId xmlns:a16="http://schemas.microsoft.com/office/drawing/2014/main" val="20000"/>
                    </a:ext>
                  </a:extLst>
                </a:gridCol>
                <a:gridCol w="684295">
                  <a:extLst>
                    <a:ext uri="{9D8B030D-6E8A-4147-A177-3AD203B41FA5}">
                      <a16:colId xmlns:a16="http://schemas.microsoft.com/office/drawing/2014/main" val="2112991199"/>
                    </a:ext>
                  </a:extLst>
                </a:gridCol>
                <a:gridCol w="885266">
                  <a:extLst>
                    <a:ext uri="{9D8B030D-6E8A-4147-A177-3AD203B41FA5}">
                      <a16:colId xmlns:a16="http://schemas.microsoft.com/office/drawing/2014/main" val="3442312626"/>
                    </a:ext>
                  </a:extLst>
                </a:gridCol>
                <a:gridCol w="885266">
                  <a:extLst>
                    <a:ext uri="{9D8B030D-6E8A-4147-A177-3AD203B41FA5}">
                      <a16:colId xmlns:a16="http://schemas.microsoft.com/office/drawing/2014/main" val="3526428559"/>
                    </a:ext>
                  </a:extLst>
                </a:gridCol>
                <a:gridCol w="885266">
                  <a:extLst>
                    <a:ext uri="{9D8B030D-6E8A-4147-A177-3AD203B41FA5}">
                      <a16:colId xmlns:a16="http://schemas.microsoft.com/office/drawing/2014/main" val="20001"/>
                    </a:ext>
                  </a:extLst>
                </a:gridCol>
                <a:gridCol w="885266">
                  <a:extLst>
                    <a:ext uri="{9D8B030D-6E8A-4147-A177-3AD203B41FA5}">
                      <a16:colId xmlns:a16="http://schemas.microsoft.com/office/drawing/2014/main" val="20004"/>
                    </a:ext>
                  </a:extLst>
                </a:gridCol>
                <a:gridCol w="885266">
                  <a:extLst>
                    <a:ext uri="{9D8B030D-6E8A-4147-A177-3AD203B41FA5}">
                      <a16:colId xmlns:a16="http://schemas.microsoft.com/office/drawing/2014/main" val="20005"/>
                    </a:ext>
                  </a:extLst>
                </a:gridCol>
                <a:gridCol w="885266">
                  <a:extLst>
                    <a:ext uri="{9D8B030D-6E8A-4147-A177-3AD203B41FA5}">
                      <a16:colId xmlns:a16="http://schemas.microsoft.com/office/drawing/2014/main" val="20006"/>
                    </a:ext>
                  </a:extLst>
                </a:gridCol>
                <a:gridCol w="885266">
                  <a:extLst>
                    <a:ext uri="{9D8B030D-6E8A-4147-A177-3AD203B41FA5}">
                      <a16:colId xmlns:a16="http://schemas.microsoft.com/office/drawing/2014/main" val="20007"/>
                    </a:ext>
                  </a:extLst>
                </a:gridCol>
                <a:gridCol w="885266">
                  <a:extLst>
                    <a:ext uri="{9D8B030D-6E8A-4147-A177-3AD203B41FA5}">
                      <a16:colId xmlns:a16="http://schemas.microsoft.com/office/drawing/2014/main" val="20008"/>
                    </a:ext>
                  </a:extLst>
                </a:gridCol>
                <a:gridCol w="885266">
                  <a:extLst>
                    <a:ext uri="{9D8B030D-6E8A-4147-A177-3AD203B41FA5}">
                      <a16:colId xmlns:a16="http://schemas.microsoft.com/office/drawing/2014/main" val="20009"/>
                    </a:ext>
                  </a:extLst>
                </a:gridCol>
              </a:tblGrid>
              <a:tr h="370840">
                <a:tc rowSpan="2" gridSpan="2">
                  <a:txBody>
                    <a:bodyPr/>
                    <a:lstStyle>
                      <a:lvl1pPr marL="0" algn="l" defTabSz="914400" rtl="0" eaLnBrk="1" latinLnBrk="0" hangingPunct="1">
                        <a:defRPr kumimoji="1" sz="1800" b="1" kern="1200">
                          <a:solidFill>
                            <a:schemeClr val="lt1"/>
                          </a:solidFill>
                          <a:latin typeface="Arial"/>
                          <a:ea typeface="ＭＳ Ｐゴシック"/>
                        </a:defRPr>
                      </a:lvl1pPr>
                      <a:lvl2pPr marL="457200" algn="l" defTabSz="914400" rtl="0" eaLnBrk="1" latinLnBrk="0" hangingPunct="1">
                        <a:defRPr kumimoji="1" sz="1800" b="1" kern="1200">
                          <a:solidFill>
                            <a:schemeClr val="lt1"/>
                          </a:solidFill>
                          <a:latin typeface="Arial"/>
                          <a:ea typeface="ＭＳ Ｐゴシック"/>
                        </a:defRPr>
                      </a:lvl2pPr>
                      <a:lvl3pPr marL="914400" algn="l" defTabSz="914400" rtl="0" eaLnBrk="1" latinLnBrk="0" hangingPunct="1">
                        <a:defRPr kumimoji="1" sz="1800" b="1" kern="1200">
                          <a:solidFill>
                            <a:schemeClr val="lt1"/>
                          </a:solidFill>
                          <a:latin typeface="Arial"/>
                          <a:ea typeface="ＭＳ Ｐゴシック"/>
                        </a:defRPr>
                      </a:lvl3pPr>
                      <a:lvl4pPr marL="1371600" algn="l" defTabSz="914400" rtl="0" eaLnBrk="1" latinLnBrk="0" hangingPunct="1">
                        <a:defRPr kumimoji="1" sz="1800" b="1" kern="1200">
                          <a:solidFill>
                            <a:schemeClr val="lt1"/>
                          </a:solidFill>
                          <a:latin typeface="Arial"/>
                          <a:ea typeface="ＭＳ Ｐゴシック"/>
                        </a:defRPr>
                      </a:lvl4pPr>
                      <a:lvl5pPr marL="1828800" algn="l" defTabSz="914400" rtl="0" eaLnBrk="1" latinLnBrk="0" hangingPunct="1">
                        <a:defRPr kumimoji="1" sz="1800" b="1" kern="1200">
                          <a:solidFill>
                            <a:schemeClr val="lt1"/>
                          </a:solidFill>
                          <a:latin typeface="Arial"/>
                          <a:ea typeface="ＭＳ Ｐゴシック"/>
                        </a:defRPr>
                      </a:lvl5pPr>
                      <a:lvl6pPr marL="2286000" algn="l" defTabSz="914400" rtl="0" eaLnBrk="1" latinLnBrk="0" hangingPunct="1">
                        <a:defRPr kumimoji="1" sz="1800" b="1" kern="1200">
                          <a:solidFill>
                            <a:schemeClr val="lt1"/>
                          </a:solidFill>
                          <a:latin typeface="Arial"/>
                          <a:ea typeface="ＭＳ Ｐゴシック"/>
                        </a:defRPr>
                      </a:lvl6pPr>
                      <a:lvl7pPr marL="2743200" algn="l" defTabSz="914400" rtl="0" eaLnBrk="1" latinLnBrk="0" hangingPunct="1">
                        <a:defRPr kumimoji="1" sz="1800" b="1" kern="1200">
                          <a:solidFill>
                            <a:schemeClr val="lt1"/>
                          </a:solidFill>
                          <a:latin typeface="Arial"/>
                          <a:ea typeface="ＭＳ Ｐゴシック"/>
                        </a:defRPr>
                      </a:lvl7pPr>
                      <a:lvl8pPr marL="3200400" algn="l" defTabSz="914400" rtl="0" eaLnBrk="1" latinLnBrk="0" hangingPunct="1">
                        <a:defRPr kumimoji="1" sz="1800" b="1" kern="1200">
                          <a:solidFill>
                            <a:schemeClr val="lt1"/>
                          </a:solidFill>
                          <a:latin typeface="Arial"/>
                          <a:ea typeface="ＭＳ Ｐゴシック"/>
                        </a:defRPr>
                      </a:lvl8pPr>
                      <a:lvl9pPr marL="3657600" algn="l" defTabSz="914400" rtl="0" eaLnBrk="1" latinLnBrk="0" hangingPunct="1">
                        <a:defRPr kumimoji="1" sz="1800" b="1" kern="1200">
                          <a:solidFill>
                            <a:schemeClr val="lt1"/>
                          </a:solidFill>
                          <a:latin typeface="Arial"/>
                          <a:ea typeface="ＭＳ Ｐゴシック"/>
                        </a:defRPr>
                      </a:lvl9p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rowSpan="2" hMerge="1">
                  <a:txBody>
                    <a:bodyPr/>
                    <a:lstStyle/>
                    <a:p>
                      <a:endParaRPr kumimoji="1" lang="ja-JP" altLang="en-US"/>
                    </a:p>
                  </a:txBody>
                  <a:tcPr/>
                </a:tc>
                <a:tc gridSpan="4">
                  <a:txBody>
                    <a:bodyPr/>
                    <a:lstStyle/>
                    <a:p>
                      <a:r>
                        <a:rPr kumimoji="1" lang="en-US" altLang="ja-JP" sz="1400" b="1" dirty="0">
                          <a:solidFill>
                            <a:schemeClr val="accent2"/>
                          </a:solidFill>
                          <a:latin typeface="+mn-ea"/>
                          <a:ea typeface="+mn-ea"/>
                        </a:rPr>
                        <a:t>2024</a:t>
                      </a:r>
                      <a:endParaRPr kumimoji="1" lang="ja-JP" altLang="en-US" sz="1400" b="1"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A2BBDC"/>
                    </a:solidFill>
                  </a:tcPr>
                </a:tc>
                <a:tc hMerge="1">
                  <a:txBody>
                    <a:bodyPr/>
                    <a:lstStyle/>
                    <a:p>
                      <a:r>
                        <a:rPr kumimoji="1" lang="en-US" altLang="ja-JP" sz="1400">
                          <a:solidFill>
                            <a:schemeClr val="accent2"/>
                          </a:solidFill>
                          <a:latin typeface="+mn-ea"/>
                          <a:ea typeface="+mn-ea"/>
                        </a:rPr>
                        <a:t>2023</a:t>
                      </a:r>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A2BBDC"/>
                    </a:solidFill>
                  </a:tcPr>
                </a:tc>
                <a:tc hMerge="1">
                  <a:txBody>
                    <a:bodyPr/>
                    <a:lstStyle>
                      <a:lvl1pPr marL="0" algn="l" defTabSz="914400" rtl="0" eaLnBrk="1" latinLnBrk="0" hangingPunct="1">
                        <a:defRPr kumimoji="1" sz="1800" b="1" kern="1200">
                          <a:solidFill>
                            <a:schemeClr val="lt1"/>
                          </a:solidFill>
                          <a:latin typeface="Arial"/>
                          <a:ea typeface="ＭＳ Ｐゴシック"/>
                        </a:defRPr>
                      </a:lvl1pPr>
                      <a:lvl2pPr marL="457200" algn="l" defTabSz="914400" rtl="0" eaLnBrk="1" latinLnBrk="0" hangingPunct="1">
                        <a:defRPr kumimoji="1" sz="1800" b="1" kern="1200">
                          <a:solidFill>
                            <a:schemeClr val="lt1"/>
                          </a:solidFill>
                          <a:latin typeface="Arial"/>
                          <a:ea typeface="ＭＳ Ｐゴシック"/>
                        </a:defRPr>
                      </a:lvl2pPr>
                      <a:lvl3pPr marL="914400" algn="l" defTabSz="914400" rtl="0" eaLnBrk="1" latinLnBrk="0" hangingPunct="1">
                        <a:defRPr kumimoji="1" sz="1800" b="1" kern="1200">
                          <a:solidFill>
                            <a:schemeClr val="lt1"/>
                          </a:solidFill>
                          <a:latin typeface="Arial"/>
                          <a:ea typeface="ＭＳ Ｐゴシック"/>
                        </a:defRPr>
                      </a:lvl3pPr>
                      <a:lvl4pPr marL="1371600" algn="l" defTabSz="914400" rtl="0" eaLnBrk="1" latinLnBrk="0" hangingPunct="1">
                        <a:defRPr kumimoji="1" sz="1800" b="1" kern="1200">
                          <a:solidFill>
                            <a:schemeClr val="lt1"/>
                          </a:solidFill>
                          <a:latin typeface="Arial"/>
                          <a:ea typeface="ＭＳ Ｐゴシック"/>
                        </a:defRPr>
                      </a:lvl4pPr>
                      <a:lvl5pPr marL="1828800" algn="l" defTabSz="914400" rtl="0" eaLnBrk="1" latinLnBrk="0" hangingPunct="1">
                        <a:defRPr kumimoji="1" sz="1800" b="1" kern="1200">
                          <a:solidFill>
                            <a:schemeClr val="lt1"/>
                          </a:solidFill>
                          <a:latin typeface="Arial"/>
                          <a:ea typeface="ＭＳ Ｐゴシック"/>
                        </a:defRPr>
                      </a:lvl5pPr>
                      <a:lvl6pPr marL="2286000" algn="l" defTabSz="914400" rtl="0" eaLnBrk="1" latinLnBrk="0" hangingPunct="1">
                        <a:defRPr kumimoji="1" sz="1800" b="1" kern="1200">
                          <a:solidFill>
                            <a:schemeClr val="lt1"/>
                          </a:solidFill>
                          <a:latin typeface="Arial"/>
                          <a:ea typeface="ＭＳ Ｐゴシック"/>
                        </a:defRPr>
                      </a:lvl6pPr>
                      <a:lvl7pPr marL="2743200" algn="l" defTabSz="914400" rtl="0" eaLnBrk="1" latinLnBrk="0" hangingPunct="1">
                        <a:defRPr kumimoji="1" sz="1800" b="1" kern="1200">
                          <a:solidFill>
                            <a:schemeClr val="lt1"/>
                          </a:solidFill>
                          <a:latin typeface="Arial"/>
                          <a:ea typeface="ＭＳ Ｐゴシック"/>
                        </a:defRPr>
                      </a:lvl7pPr>
                      <a:lvl8pPr marL="3200400" algn="l" defTabSz="914400" rtl="0" eaLnBrk="1" latinLnBrk="0" hangingPunct="1">
                        <a:defRPr kumimoji="1" sz="1800" b="1" kern="1200">
                          <a:solidFill>
                            <a:schemeClr val="lt1"/>
                          </a:solidFill>
                          <a:latin typeface="Arial"/>
                          <a:ea typeface="ＭＳ Ｐゴシック"/>
                        </a:defRPr>
                      </a:lvl8pPr>
                      <a:lvl9pPr marL="3657600" algn="l" defTabSz="914400" rtl="0" eaLnBrk="1" latinLnBrk="0" hangingPunct="1">
                        <a:defRPr kumimoji="1" sz="1800" b="1" kern="1200">
                          <a:solidFill>
                            <a:schemeClr val="lt1"/>
                          </a:solidFill>
                          <a:latin typeface="Arial"/>
                          <a:ea typeface="ＭＳ Ｐゴシック"/>
                        </a:defRPr>
                      </a:lvl9pPr>
                    </a:lstStyle>
                    <a:p>
                      <a:r>
                        <a:rPr kumimoji="1" lang="en-US" altLang="ja-JP" sz="1400">
                          <a:solidFill>
                            <a:schemeClr val="accent2"/>
                          </a:solidFill>
                          <a:latin typeface="+mn-ea"/>
                          <a:ea typeface="+mn-ea"/>
                        </a:rPr>
                        <a:t>2023</a:t>
                      </a:r>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A2BBDC"/>
                    </a:solidFill>
                  </a:tcPr>
                </a:tc>
                <a:tc hMerge="1">
                  <a:txBody>
                    <a:bodyPr/>
                    <a:lstStyle/>
                    <a:p>
                      <a:endParaRPr kumimoji="1" lang="ja-JP" altLang="en-US" sz="1400">
                        <a:solidFill>
                          <a:schemeClr val="accent2"/>
                        </a:solidFill>
                      </a:endParaRPr>
                    </a:p>
                  </a:txBody>
                  <a:tcPr>
                    <a:lnL w="12700" cap="flat" cmpd="sng" algn="ctr">
                      <a:solidFill>
                        <a:srgbClr val="3D6AA7"/>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accent1"/>
                    </a:solidFill>
                  </a:tcPr>
                </a:tc>
                <a:tc gridSpan="4">
                  <a:txBody>
                    <a:bodyPr/>
                    <a:lstStyle>
                      <a:lvl1pPr marL="0" algn="l" defTabSz="914400" rtl="0" eaLnBrk="1" latinLnBrk="0" hangingPunct="1">
                        <a:defRPr kumimoji="1" sz="1800" b="1" kern="1200">
                          <a:solidFill>
                            <a:schemeClr val="lt1"/>
                          </a:solidFill>
                          <a:latin typeface="Arial"/>
                          <a:ea typeface="ＭＳ Ｐゴシック"/>
                        </a:defRPr>
                      </a:lvl1pPr>
                      <a:lvl2pPr marL="457200" algn="l" defTabSz="914400" rtl="0" eaLnBrk="1" latinLnBrk="0" hangingPunct="1">
                        <a:defRPr kumimoji="1" sz="1800" b="1" kern="1200">
                          <a:solidFill>
                            <a:schemeClr val="lt1"/>
                          </a:solidFill>
                          <a:latin typeface="Arial"/>
                          <a:ea typeface="ＭＳ Ｐゴシック"/>
                        </a:defRPr>
                      </a:lvl2pPr>
                      <a:lvl3pPr marL="914400" algn="l" defTabSz="914400" rtl="0" eaLnBrk="1" latinLnBrk="0" hangingPunct="1">
                        <a:defRPr kumimoji="1" sz="1800" b="1" kern="1200">
                          <a:solidFill>
                            <a:schemeClr val="lt1"/>
                          </a:solidFill>
                          <a:latin typeface="Arial"/>
                          <a:ea typeface="ＭＳ Ｐゴシック"/>
                        </a:defRPr>
                      </a:lvl3pPr>
                      <a:lvl4pPr marL="1371600" algn="l" defTabSz="914400" rtl="0" eaLnBrk="1" latinLnBrk="0" hangingPunct="1">
                        <a:defRPr kumimoji="1" sz="1800" b="1" kern="1200">
                          <a:solidFill>
                            <a:schemeClr val="lt1"/>
                          </a:solidFill>
                          <a:latin typeface="Arial"/>
                          <a:ea typeface="ＭＳ Ｐゴシック"/>
                        </a:defRPr>
                      </a:lvl4pPr>
                      <a:lvl5pPr marL="1828800" algn="l" defTabSz="914400" rtl="0" eaLnBrk="1" latinLnBrk="0" hangingPunct="1">
                        <a:defRPr kumimoji="1" sz="1800" b="1" kern="1200">
                          <a:solidFill>
                            <a:schemeClr val="lt1"/>
                          </a:solidFill>
                          <a:latin typeface="Arial"/>
                          <a:ea typeface="ＭＳ Ｐゴシック"/>
                        </a:defRPr>
                      </a:lvl5pPr>
                      <a:lvl6pPr marL="2286000" algn="l" defTabSz="914400" rtl="0" eaLnBrk="1" latinLnBrk="0" hangingPunct="1">
                        <a:defRPr kumimoji="1" sz="1800" b="1" kern="1200">
                          <a:solidFill>
                            <a:schemeClr val="lt1"/>
                          </a:solidFill>
                          <a:latin typeface="Arial"/>
                          <a:ea typeface="ＭＳ Ｐゴシック"/>
                        </a:defRPr>
                      </a:lvl6pPr>
                      <a:lvl7pPr marL="2743200" algn="l" defTabSz="914400" rtl="0" eaLnBrk="1" latinLnBrk="0" hangingPunct="1">
                        <a:defRPr kumimoji="1" sz="1800" b="1" kern="1200">
                          <a:solidFill>
                            <a:schemeClr val="lt1"/>
                          </a:solidFill>
                          <a:latin typeface="Arial"/>
                          <a:ea typeface="ＭＳ Ｐゴシック"/>
                        </a:defRPr>
                      </a:lvl7pPr>
                      <a:lvl8pPr marL="3200400" algn="l" defTabSz="914400" rtl="0" eaLnBrk="1" latinLnBrk="0" hangingPunct="1">
                        <a:defRPr kumimoji="1" sz="1800" b="1" kern="1200">
                          <a:solidFill>
                            <a:schemeClr val="lt1"/>
                          </a:solidFill>
                          <a:latin typeface="Arial"/>
                          <a:ea typeface="ＭＳ Ｐゴシック"/>
                        </a:defRPr>
                      </a:lvl8pPr>
                      <a:lvl9pPr marL="3657600" algn="l" defTabSz="914400" rtl="0" eaLnBrk="1" latinLnBrk="0" hangingPunct="1">
                        <a:defRPr kumimoji="1" sz="1800" b="1" kern="1200">
                          <a:solidFill>
                            <a:schemeClr val="lt1"/>
                          </a:solidFill>
                          <a:latin typeface="Arial"/>
                          <a:ea typeface="ＭＳ Ｐゴシック"/>
                        </a:defRPr>
                      </a:lvl9pPr>
                    </a:lstStyle>
                    <a:p>
                      <a:r>
                        <a:rPr kumimoji="1" lang="en-US" altLang="ja-JP" sz="1400" dirty="0">
                          <a:solidFill>
                            <a:schemeClr val="accent2"/>
                          </a:solidFill>
                          <a:latin typeface="+mn-ea"/>
                          <a:ea typeface="+mn-ea"/>
                        </a:rPr>
                        <a:t>2025</a:t>
                      </a:r>
                      <a:endParaRPr kumimoji="1" lang="ja-JP" altLang="en-US" sz="1400" dirty="0">
                        <a:solidFill>
                          <a:schemeClr val="accent2"/>
                        </a:solidFill>
                        <a:latin typeface="+mn-ea"/>
                        <a:ea typeface="+mn-ea"/>
                      </a:endParaRPr>
                    </a:p>
                  </a:txBody>
                  <a:tcPr>
                    <a:lnL w="12700" cap="flat" cmpd="sng" algn="ctr">
                      <a:solidFill>
                        <a:schemeClr val="accent2"/>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A2BBDC"/>
                    </a:solidFill>
                  </a:tcPr>
                </a:tc>
                <a:tc hMerge="1">
                  <a:txBody>
                    <a:bodyPr/>
                    <a:lstStyle/>
                    <a:p>
                      <a:endParaRPr kumimoji="1" lang="ja-JP" altLang="en-US" sz="140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accent1"/>
                    </a:solidFill>
                  </a:tcPr>
                </a:tc>
                <a:tc hMerge="1">
                  <a:txBody>
                    <a:bodyPr/>
                    <a:lstStyle/>
                    <a:p>
                      <a:endParaRPr kumimoji="1" lang="ja-JP" altLang="en-US" sz="140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accent1"/>
                    </a:solidFill>
                  </a:tcPr>
                </a:tc>
                <a:tc hMerge="1">
                  <a:txBody>
                    <a:bodyPr/>
                    <a:lstStyle/>
                    <a:p>
                      <a:endParaRPr kumimoji="1" lang="ja-JP" altLang="en-US" sz="140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accent1"/>
                    </a:solidFill>
                  </a:tcPr>
                </a:tc>
                <a:tc>
                  <a:txBody>
                    <a:bodyPr/>
                    <a:lstStyle>
                      <a:lvl1pPr marL="0" algn="l" defTabSz="914400" rtl="0" eaLnBrk="1" latinLnBrk="0" hangingPunct="1">
                        <a:defRPr kumimoji="1" sz="1800" b="1" kern="1200">
                          <a:solidFill>
                            <a:schemeClr val="lt1"/>
                          </a:solidFill>
                          <a:latin typeface="Arial"/>
                          <a:ea typeface="ＭＳ Ｐゴシック"/>
                        </a:defRPr>
                      </a:lvl1pPr>
                      <a:lvl2pPr marL="457200" algn="l" defTabSz="914400" rtl="0" eaLnBrk="1" latinLnBrk="0" hangingPunct="1">
                        <a:defRPr kumimoji="1" sz="1800" b="1" kern="1200">
                          <a:solidFill>
                            <a:schemeClr val="lt1"/>
                          </a:solidFill>
                          <a:latin typeface="Arial"/>
                          <a:ea typeface="ＭＳ Ｐゴシック"/>
                        </a:defRPr>
                      </a:lvl2pPr>
                      <a:lvl3pPr marL="914400" algn="l" defTabSz="914400" rtl="0" eaLnBrk="1" latinLnBrk="0" hangingPunct="1">
                        <a:defRPr kumimoji="1" sz="1800" b="1" kern="1200">
                          <a:solidFill>
                            <a:schemeClr val="lt1"/>
                          </a:solidFill>
                          <a:latin typeface="Arial"/>
                          <a:ea typeface="ＭＳ Ｐゴシック"/>
                        </a:defRPr>
                      </a:lvl3pPr>
                      <a:lvl4pPr marL="1371600" algn="l" defTabSz="914400" rtl="0" eaLnBrk="1" latinLnBrk="0" hangingPunct="1">
                        <a:defRPr kumimoji="1" sz="1800" b="1" kern="1200">
                          <a:solidFill>
                            <a:schemeClr val="lt1"/>
                          </a:solidFill>
                          <a:latin typeface="Arial"/>
                          <a:ea typeface="ＭＳ Ｐゴシック"/>
                        </a:defRPr>
                      </a:lvl4pPr>
                      <a:lvl5pPr marL="1828800" algn="l" defTabSz="914400" rtl="0" eaLnBrk="1" latinLnBrk="0" hangingPunct="1">
                        <a:defRPr kumimoji="1" sz="1800" b="1" kern="1200">
                          <a:solidFill>
                            <a:schemeClr val="lt1"/>
                          </a:solidFill>
                          <a:latin typeface="Arial"/>
                          <a:ea typeface="ＭＳ Ｐゴシック"/>
                        </a:defRPr>
                      </a:lvl5pPr>
                      <a:lvl6pPr marL="2286000" algn="l" defTabSz="914400" rtl="0" eaLnBrk="1" latinLnBrk="0" hangingPunct="1">
                        <a:defRPr kumimoji="1" sz="1800" b="1" kern="1200">
                          <a:solidFill>
                            <a:schemeClr val="lt1"/>
                          </a:solidFill>
                          <a:latin typeface="Arial"/>
                          <a:ea typeface="ＭＳ Ｐゴシック"/>
                        </a:defRPr>
                      </a:lvl6pPr>
                      <a:lvl7pPr marL="2743200" algn="l" defTabSz="914400" rtl="0" eaLnBrk="1" latinLnBrk="0" hangingPunct="1">
                        <a:defRPr kumimoji="1" sz="1800" b="1" kern="1200">
                          <a:solidFill>
                            <a:schemeClr val="lt1"/>
                          </a:solidFill>
                          <a:latin typeface="Arial"/>
                          <a:ea typeface="ＭＳ Ｐゴシック"/>
                        </a:defRPr>
                      </a:lvl7pPr>
                      <a:lvl8pPr marL="3200400" algn="l" defTabSz="914400" rtl="0" eaLnBrk="1" latinLnBrk="0" hangingPunct="1">
                        <a:defRPr kumimoji="1" sz="1800" b="1" kern="1200">
                          <a:solidFill>
                            <a:schemeClr val="lt1"/>
                          </a:solidFill>
                          <a:latin typeface="Arial"/>
                          <a:ea typeface="ＭＳ Ｐゴシック"/>
                        </a:defRPr>
                      </a:lvl8pPr>
                      <a:lvl9pPr marL="3657600" algn="l" defTabSz="914400" rtl="0" eaLnBrk="1" latinLnBrk="0" hangingPunct="1">
                        <a:defRPr kumimoji="1" sz="1800" b="1" kern="1200">
                          <a:solidFill>
                            <a:schemeClr val="lt1"/>
                          </a:solidFill>
                          <a:latin typeface="Arial"/>
                          <a:ea typeface="ＭＳ Ｐゴシック"/>
                        </a:defRPr>
                      </a:lvl9pPr>
                    </a:lstStyle>
                    <a:p>
                      <a:r>
                        <a:rPr kumimoji="1" lang="en-US" altLang="ja-JP" sz="1400" dirty="0">
                          <a:solidFill>
                            <a:schemeClr val="accent2"/>
                          </a:solidFill>
                          <a:latin typeface="+mn-ea"/>
                          <a:ea typeface="+mn-ea"/>
                        </a:rPr>
                        <a:t>2026</a:t>
                      </a:r>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A2BBDC"/>
                    </a:solidFill>
                  </a:tcPr>
                </a:tc>
                <a:extLst>
                  <a:ext uri="{0D108BD9-81ED-4DB2-BD59-A6C34878D82A}">
                    <a16:rowId xmlns:a16="http://schemas.microsoft.com/office/drawing/2014/main" val="10000"/>
                  </a:ext>
                </a:extLst>
              </a:tr>
              <a:tr h="370840">
                <a:tc gridSpan="2" vMerge="1">
                  <a:txBody>
                    <a:bodyPr/>
                    <a:lstStyle/>
                    <a:p>
                      <a:endParaRPr kumimoji="1" lang="ja-JP" altLang="en-US" sz="140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noFill/>
                  </a:tcPr>
                </a:tc>
                <a:tc hMerge="1" vMerge="1">
                  <a:txBody>
                    <a:bodyPr/>
                    <a:lstStyle/>
                    <a:p>
                      <a:endParaRPr kumimoji="1" lang="ja-JP" altLang="en-US"/>
                    </a:p>
                  </a:txBody>
                  <a:tcPr/>
                </a:tc>
                <a:tc>
                  <a:txBody>
                    <a:bodyPr/>
                    <a:lstStyle/>
                    <a:p>
                      <a:r>
                        <a:rPr kumimoji="1" lang="en-US" altLang="ja-JP" sz="1400">
                          <a:solidFill>
                            <a:schemeClr val="accent2"/>
                          </a:solidFill>
                          <a:latin typeface="+mn-ea"/>
                          <a:ea typeface="+mn-ea"/>
                        </a:rPr>
                        <a:t>1-3</a:t>
                      </a:r>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r>
                        <a:rPr kumimoji="1" lang="en-US" altLang="ja-JP" sz="1400">
                          <a:solidFill>
                            <a:schemeClr val="accent2"/>
                          </a:solidFill>
                          <a:latin typeface="+mn-ea"/>
                          <a:ea typeface="+mn-ea"/>
                        </a:rPr>
                        <a:t>4-6</a:t>
                      </a:r>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en-US" altLang="ja-JP" sz="1400">
                          <a:solidFill>
                            <a:schemeClr val="accent2"/>
                          </a:solidFill>
                          <a:latin typeface="+mn-ea"/>
                          <a:ea typeface="+mn-ea"/>
                        </a:rPr>
                        <a:t>7-9</a:t>
                      </a:r>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en-US" altLang="ja-JP" sz="1400">
                          <a:solidFill>
                            <a:schemeClr val="accent2"/>
                          </a:solidFill>
                          <a:latin typeface="+mn-ea"/>
                          <a:ea typeface="+mn-ea"/>
                        </a:rPr>
                        <a:t>10-12</a:t>
                      </a:r>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en-US" altLang="ja-JP" sz="1400">
                          <a:solidFill>
                            <a:schemeClr val="accent2"/>
                          </a:solidFill>
                          <a:latin typeface="+mn-ea"/>
                          <a:ea typeface="+mn-ea"/>
                        </a:rPr>
                        <a:t>1-3</a:t>
                      </a:r>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en-US" altLang="ja-JP" sz="1400">
                          <a:solidFill>
                            <a:schemeClr val="accent2"/>
                          </a:solidFill>
                          <a:latin typeface="+mn-ea"/>
                          <a:ea typeface="+mn-ea"/>
                        </a:rPr>
                        <a:t>4-6</a:t>
                      </a:r>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en-US" altLang="ja-JP" sz="1400" dirty="0">
                          <a:solidFill>
                            <a:schemeClr val="accent2"/>
                          </a:solidFill>
                          <a:latin typeface="+mn-ea"/>
                          <a:ea typeface="+mn-ea"/>
                        </a:rPr>
                        <a:t>7-9</a:t>
                      </a:r>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en-US" altLang="ja-JP" sz="1400">
                          <a:solidFill>
                            <a:schemeClr val="accent2"/>
                          </a:solidFill>
                          <a:latin typeface="+mn-ea"/>
                          <a:ea typeface="+mn-ea"/>
                        </a:rPr>
                        <a:t>10-12</a:t>
                      </a:r>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en-US" altLang="ja-JP" sz="1400">
                          <a:solidFill>
                            <a:schemeClr val="accent2"/>
                          </a:solidFill>
                          <a:latin typeface="+mn-ea"/>
                          <a:ea typeface="+mn-ea"/>
                        </a:rPr>
                        <a:t>1-3</a:t>
                      </a:r>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extLst>
                  <a:ext uri="{0D108BD9-81ED-4DB2-BD59-A6C34878D82A}">
                    <a16:rowId xmlns:a16="http://schemas.microsoft.com/office/drawing/2014/main" val="10001"/>
                  </a:ext>
                </a:extLst>
              </a:tr>
              <a:tr h="840694">
                <a:tc gridSpan="2">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pPr algn="ctr"/>
                      <a:r>
                        <a:rPr kumimoji="1" lang="ja-JP" altLang="en-US" sz="1400" dirty="0">
                          <a:solidFill>
                            <a:schemeClr val="accent2"/>
                          </a:solidFill>
                          <a:latin typeface="+mn-ea"/>
                          <a:ea typeface="+mn-ea"/>
                        </a:rPr>
                        <a:t>講座設置準備</a:t>
                      </a:r>
                      <a:endParaRPr kumimoji="1" lang="en-US" altLang="ja-JP" sz="1400" dirty="0">
                        <a:solidFill>
                          <a:schemeClr val="accent2"/>
                        </a:solidFill>
                        <a:latin typeface="+mn-ea"/>
                        <a:ea typeface="+mn-ea"/>
                      </a:endParaRP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hMerge="1">
                  <a:txBody>
                    <a:bodyPr/>
                    <a:lstStyle/>
                    <a:p>
                      <a:endParaRPr kumimoji="1" lang="ja-JP" altLang="en-US"/>
                    </a:p>
                  </a:txBody>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840694">
                <a:tc rowSpan="2">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pPr algn="ctr"/>
                      <a:r>
                        <a:rPr kumimoji="1" lang="ja-JP" altLang="en-US" sz="1400" dirty="0">
                          <a:solidFill>
                            <a:schemeClr val="accent2"/>
                          </a:solidFill>
                          <a:latin typeface="+mn-ea"/>
                          <a:ea typeface="+mn-ea"/>
                        </a:rPr>
                        <a:t>共同講座</a:t>
                      </a:r>
                    </a:p>
                  </a:txBody>
                  <a:tcPr vert="eaVert"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pPr algn="ctr"/>
                      <a:r>
                        <a:rPr kumimoji="1" lang="ja-JP" altLang="en-US" sz="140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03173252"/>
                  </a:ext>
                </a:extLst>
              </a:tr>
              <a:tr h="840694">
                <a:tc vMerge="1">
                  <a:txBody>
                    <a:bodyPr/>
                    <a:lstStyle/>
                    <a:p>
                      <a:pPr algn="ctr"/>
                      <a:endParaRPr kumimoji="1" lang="ja-JP" altLang="en-US" sz="1400">
                        <a:solidFill>
                          <a:schemeClr val="accent2"/>
                        </a:solidFill>
                      </a:endParaRPr>
                    </a:p>
                  </a:txBody>
                  <a:tcPr vert="eaVert"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pPr algn="ctr"/>
                      <a:r>
                        <a:rPr kumimoji="1" lang="ja-JP" altLang="en-US" sz="1400" dirty="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841362393"/>
                  </a:ext>
                </a:extLst>
              </a:tr>
              <a:tr h="840694">
                <a:tc gridSpan="2">
                  <a:txBody>
                    <a:bodyPr/>
                    <a:lstStyle/>
                    <a:p>
                      <a:pPr algn="ctr"/>
                      <a:r>
                        <a:rPr kumimoji="1" lang="ja-JP" altLang="en-US" sz="1400" dirty="0">
                          <a:solidFill>
                            <a:schemeClr val="accent2"/>
                          </a:solidFill>
                          <a:latin typeface="+mn-ea"/>
                          <a:ea typeface="+mn-ea"/>
                        </a:rPr>
                        <a:t>●●への</a:t>
                      </a:r>
                      <a:br>
                        <a:rPr kumimoji="1" lang="en-US" altLang="ja-JP" sz="1400" dirty="0">
                          <a:solidFill>
                            <a:schemeClr val="accent2"/>
                          </a:solidFill>
                          <a:latin typeface="+mn-ea"/>
                          <a:ea typeface="+mn-ea"/>
                        </a:rPr>
                      </a:br>
                      <a:r>
                        <a:rPr kumimoji="1" lang="ja-JP" altLang="en-US" sz="1400" dirty="0">
                          <a:solidFill>
                            <a:schemeClr val="accent2"/>
                          </a:solidFill>
                          <a:latin typeface="+mn-ea"/>
                          <a:ea typeface="+mn-ea"/>
                        </a:rPr>
                        <a:t>活用・展開</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hMerge="1">
                  <a:txBody>
                    <a:bodyPr/>
                    <a:lstStyle/>
                    <a:p>
                      <a:endParaRPr kumimoji="1" lang="ja-JP" altLang="en-US"/>
                    </a:p>
                  </a:txBody>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547115401"/>
                  </a:ext>
                </a:extLst>
              </a:tr>
            </a:tbl>
          </a:graphicData>
        </a:graphic>
      </p:graphicFrame>
      <p:sp>
        <p:nvSpPr>
          <p:cNvPr id="53" name="ホームベース 2">
            <a:extLst>
              <a:ext uri="{FF2B5EF4-FFF2-40B4-BE49-F238E27FC236}">
                <a16:creationId xmlns:a16="http://schemas.microsoft.com/office/drawing/2014/main" id="{92B21740-B7D2-9D80-2862-C87B929666CF}"/>
              </a:ext>
            </a:extLst>
          </p:cNvPr>
          <p:cNvSpPr/>
          <p:nvPr/>
        </p:nvSpPr>
        <p:spPr bwMode="auto">
          <a:xfrm>
            <a:off x="1712640" y="3192801"/>
            <a:ext cx="1152128" cy="289098"/>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57" name="四角形吹き出し 3">
            <a:extLst>
              <a:ext uri="{FF2B5EF4-FFF2-40B4-BE49-F238E27FC236}">
                <a16:creationId xmlns:a16="http://schemas.microsoft.com/office/drawing/2014/main" id="{0C3AE9C0-4599-C344-21C6-5F3190E320EB}"/>
              </a:ext>
            </a:extLst>
          </p:cNvPr>
          <p:cNvSpPr/>
          <p:nvPr/>
        </p:nvSpPr>
        <p:spPr bwMode="auto">
          <a:xfrm>
            <a:off x="1712640" y="3629418"/>
            <a:ext cx="1224953" cy="454026"/>
          </a:xfrm>
          <a:prstGeom prst="wedgeRectCallout">
            <a:avLst>
              <a:gd name="adj1" fmla="val -14250"/>
              <a:gd name="adj2" fmla="val -88084"/>
            </a:avLst>
          </a:prstGeom>
          <a:solidFill>
            <a:srgbClr val="FFFFFF"/>
          </a:solidFill>
          <a:ln w="12700" cap="flat" cmpd="sng" algn="ctr">
            <a:solidFill>
              <a:srgbClr val="3D6AA7"/>
            </a:solid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ja-JP" altLang="en-US" sz="900" b="0" i="0" u="none" strike="noStrike" kern="0" cap="none" spc="0" normalizeH="0" baseline="0" noProof="0" dirty="0">
                <a:ln>
                  <a:noFill/>
                </a:ln>
                <a:solidFill>
                  <a:srgbClr val="3D6AA7"/>
                </a:solidFill>
                <a:effectLst/>
                <a:uLnTx/>
                <a:uFillTx/>
                <a:latin typeface="+mn-ea"/>
              </a:rPr>
              <a:t>●●との</a:t>
            </a:r>
            <a:r>
              <a:rPr kumimoji="0" lang="en-US" altLang="ja-JP" sz="900" b="0" i="0" u="none" strike="noStrike" kern="0" cap="none" spc="0" normalizeH="0" baseline="0" noProof="0" dirty="0">
                <a:ln>
                  <a:noFill/>
                </a:ln>
                <a:solidFill>
                  <a:srgbClr val="3D6AA7"/>
                </a:solidFill>
                <a:effectLst/>
                <a:uLnTx/>
                <a:uFillTx/>
                <a:latin typeface="+mn-ea"/>
              </a:rPr>
              <a:t>3</a:t>
            </a:r>
            <a:r>
              <a:rPr kumimoji="0" lang="ja-JP" altLang="en-US" sz="900" b="0" i="0" u="none" strike="noStrike" kern="0" cap="none" spc="0" normalizeH="0" baseline="0" noProof="0" dirty="0">
                <a:ln>
                  <a:noFill/>
                </a:ln>
                <a:solidFill>
                  <a:srgbClr val="3D6AA7"/>
                </a:solidFill>
                <a:effectLst/>
                <a:uLnTx/>
                <a:uFillTx/>
                <a:latin typeface="+mn-ea"/>
              </a:rPr>
              <a:t>者で</a:t>
            </a:r>
            <a:br>
              <a:rPr kumimoji="0" lang="en-US" altLang="ja-JP" sz="900" b="0" i="0" u="none" strike="noStrike" kern="0" cap="none" spc="0" normalizeH="0" baseline="0" noProof="0" dirty="0">
                <a:ln>
                  <a:noFill/>
                </a:ln>
                <a:solidFill>
                  <a:srgbClr val="3D6AA7"/>
                </a:solidFill>
                <a:effectLst/>
                <a:uLnTx/>
                <a:uFillTx/>
                <a:latin typeface="+mn-ea"/>
              </a:rPr>
            </a:br>
            <a:r>
              <a:rPr kumimoji="0" lang="ja-JP" altLang="en-US" sz="900" b="0" i="0" u="none" strike="noStrike" kern="0" cap="none" spc="0" normalizeH="0" baseline="0" noProof="0" dirty="0">
                <a:ln>
                  <a:noFill/>
                </a:ln>
                <a:solidFill>
                  <a:srgbClr val="3D6AA7"/>
                </a:solidFill>
                <a:effectLst/>
                <a:uLnTx/>
                <a:uFillTx/>
                <a:latin typeface="+mn-ea"/>
              </a:rPr>
              <a:t>●●について合意</a:t>
            </a:r>
            <a:endParaRPr kumimoji="0" lang="en-US" altLang="ja-JP" sz="900" b="0" i="0" u="none" strike="noStrike" kern="0" cap="none" spc="0" normalizeH="0" baseline="0" noProof="0" dirty="0">
              <a:ln>
                <a:noFill/>
              </a:ln>
              <a:solidFill>
                <a:srgbClr val="3D6AA7"/>
              </a:solidFill>
              <a:effectLst/>
              <a:uLnTx/>
              <a:uFillTx/>
              <a:latin typeface="+mn-ea"/>
            </a:endParaRPr>
          </a:p>
        </p:txBody>
      </p:sp>
      <p:sp>
        <p:nvSpPr>
          <p:cNvPr id="62" name="Rectangle 3">
            <a:extLst>
              <a:ext uri="{FF2B5EF4-FFF2-40B4-BE49-F238E27FC236}">
                <a16:creationId xmlns:a16="http://schemas.microsoft.com/office/drawing/2014/main" id="{D0453395-BBB2-E358-8C0F-C27FCB89F144}"/>
              </a:ext>
            </a:extLst>
          </p:cNvPr>
          <p:cNvSpPr txBox="1">
            <a:spLocks noChangeArrowheads="1"/>
          </p:cNvSpPr>
          <p:nvPr/>
        </p:nvSpPr>
        <p:spPr bwMode="auto">
          <a:xfrm>
            <a:off x="4161339" y="3216482"/>
            <a:ext cx="2108818" cy="488082"/>
          </a:xfrm>
          <a:prstGeom prst="rect">
            <a:avLst/>
          </a:prstGeom>
          <a:noFill/>
          <a:ln w="9525">
            <a:noFill/>
            <a:miter lim="800000"/>
            <a:headEnd/>
            <a:tailEnd/>
          </a:ln>
        </p:spPr>
        <p:txBody>
          <a:bodyPr vert="horz" wrap="square" lIns="0" tIns="0" rIns="0" bIns="0" numCol="1" anchor="t" anchorCtr="0" compatLnSpc="1">
            <a:prstTxWarp prst="textNoShape">
              <a:avLst/>
            </a:prstTxWarp>
            <a:spAutoFit/>
          </a:bodyPr>
          <a:lstStyle>
            <a:lvl1pPr marL="266700" indent="-266700" algn="l" rtl="0" eaLnBrk="0" fontAlgn="base" hangingPunct="0">
              <a:lnSpc>
                <a:spcPct val="120000"/>
              </a:lnSpc>
              <a:spcBef>
                <a:spcPct val="30000"/>
              </a:spcBef>
              <a:spcAft>
                <a:spcPct val="0"/>
              </a:spcAft>
              <a:buClr>
                <a:schemeClr val="bg2"/>
              </a:buClr>
              <a:buFont typeface="Wingdings" pitchFamily="2" charset="2"/>
              <a:buChar char="n"/>
              <a:defRPr kumimoji="1" sz="1400">
                <a:solidFill>
                  <a:srgbClr val="000000"/>
                </a:solidFill>
                <a:latin typeface="+mn-lt"/>
                <a:ea typeface="+mn-ea"/>
                <a:cs typeface="+mn-cs"/>
              </a:defRPr>
            </a:lvl1pPr>
            <a:lvl2pPr marL="539750" indent="-271463" algn="l" rtl="0" eaLnBrk="0" fontAlgn="base" hangingPunct="0">
              <a:lnSpc>
                <a:spcPct val="120000"/>
              </a:lnSpc>
              <a:spcBef>
                <a:spcPct val="30000"/>
              </a:spcBef>
              <a:spcAft>
                <a:spcPct val="0"/>
              </a:spcAft>
              <a:buClr>
                <a:schemeClr val="bg2"/>
              </a:buClr>
              <a:buFont typeface="Wingdings" pitchFamily="2" charset="2"/>
              <a:buChar char="l"/>
              <a:defRPr kumimoji="1" sz="1200">
                <a:solidFill>
                  <a:srgbClr val="000000"/>
                </a:solidFill>
                <a:latin typeface="+mn-lt"/>
                <a:ea typeface="+mn-ea"/>
              </a:defRPr>
            </a:lvl2pPr>
            <a:lvl3pPr marL="812800" indent="-271463" algn="l" rtl="0" eaLnBrk="0" fontAlgn="base" hangingPunct="0">
              <a:lnSpc>
                <a:spcPct val="120000"/>
              </a:lnSpc>
              <a:spcBef>
                <a:spcPct val="30000"/>
              </a:spcBef>
              <a:spcAft>
                <a:spcPct val="0"/>
              </a:spcAft>
              <a:buClr>
                <a:schemeClr val="bg2"/>
              </a:buClr>
              <a:buFont typeface="ＭＳ Ｐゴシック" charset="-128"/>
              <a:buChar char="–"/>
              <a:defRPr sz="1200">
                <a:solidFill>
                  <a:srgbClr val="000000"/>
                </a:solidFill>
                <a:latin typeface="+mn-lt"/>
                <a:ea typeface="+mn-ea"/>
              </a:defRPr>
            </a:lvl3pPr>
            <a:lvl4pPr marL="1079500" indent="-265113" algn="l" rtl="0" eaLnBrk="0" fontAlgn="base" hangingPunct="0">
              <a:lnSpc>
                <a:spcPct val="120000"/>
              </a:lnSpc>
              <a:spcBef>
                <a:spcPct val="30000"/>
              </a:spcBef>
              <a:spcAft>
                <a:spcPct val="0"/>
              </a:spcAft>
              <a:buClr>
                <a:schemeClr val="bg2"/>
              </a:buClr>
              <a:buFont typeface="ＭＳ Ｐゴシック" charset="-128"/>
              <a:buChar char="–"/>
              <a:defRPr kumimoji="1" sz="1200">
                <a:solidFill>
                  <a:srgbClr val="000000"/>
                </a:solidFill>
                <a:latin typeface="+mn-lt"/>
                <a:ea typeface="+mn-ea"/>
              </a:defRPr>
            </a:lvl4pPr>
            <a:lvl5pPr marL="1968500" indent="-268288" algn="just" defTabSz="990600" rtl="0" eaLnBrk="0" fontAlgn="base" hangingPunct="0">
              <a:lnSpc>
                <a:spcPct val="120000"/>
              </a:lnSpc>
              <a:spcBef>
                <a:spcPct val="30000"/>
              </a:spcBef>
              <a:spcAft>
                <a:spcPct val="0"/>
              </a:spcAft>
              <a:buClr>
                <a:schemeClr val="bg2"/>
              </a:buClr>
              <a:buFont typeface="ＭＳ Ｐ明朝" charset="-128"/>
              <a:buChar char="–"/>
              <a:defRPr kumimoji="1" sz="1200">
                <a:solidFill>
                  <a:schemeClr val="tx1"/>
                </a:solidFill>
                <a:latin typeface="+mn-lt"/>
                <a:ea typeface="+mn-ea"/>
              </a:defRPr>
            </a:lvl5pPr>
            <a:lvl6pPr marL="2425700" indent="-268288" algn="just" defTabSz="990600" rtl="0" fontAlgn="base">
              <a:lnSpc>
                <a:spcPct val="120000"/>
              </a:lnSpc>
              <a:spcBef>
                <a:spcPct val="30000"/>
              </a:spcBef>
              <a:spcAft>
                <a:spcPct val="0"/>
              </a:spcAft>
              <a:buClr>
                <a:schemeClr val="bg2"/>
              </a:buClr>
              <a:buFont typeface="ＭＳ Ｐ明朝" charset="-128"/>
              <a:buChar char="–"/>
              <a:defRPr kumimoji="1" sz="1200">
                <a:solidFill>
                  <a:schemeClr val="tx1"/>
                </a:solidFill>
                <a:latin typeface="+mn-lt"/>
                <a:ea typeface="+mn-ea"/>
              </a:defRPr>
            </a:lvl6pPr>
            <a:lvl7pPr marL="2882900" indent="-268288" algn="just" defTabSz="990600" rtl="0" fontAlgn="base">
              <a:lnSpc>
                <a:spcPct val="120000"/>
              </a:lnSpc>
              <a:spcBef>
                <a:spcPct val="30000"/>
              </a:spcBef>
              <a:spcAft>
                <a:spcPct val="0"/>
              </a:spcAft>
              <a:buClr>
                <a:schemeClr val="bg2"/>
              </a:buClr>
              <a:buFont typeface="ＭＳ Ｐ明朝" charset="-128"/>
              <a:buChar char="–"/>
              <a:defRPr kumimoji="1" sz="1200">
                <a:solidFill>
                  <a:schemeClr val="tx1"/>
                </a:solidFill>
                <a:latin typeface="+mn-lt"/>
                <a:ea typeface="+mn-ea"/>
              </a:defRPr>
            </a:lvl7pPr>
            <a:lvl8pPr marL="3340100" indent="-268288" algn="just" defTabSz="990600" rtl="0" fontAlgn="base">
              <a:lnSpc>
                <a:spcPct val="120000"/>
              </a:lnSpc>
              <a:spcBef>
                <a:spcPct val="30000"/>
              </a:spcBef>
              <a:spcAft>
                <a:spcPct val="0"/>
              </a:spcAft>
              <a:buClr>
                <a:schemeClr val="bg2"/>
              </a:buClr>
              <a:buFont typeface="ＭＳ Ｐ明朝" charset="-128"/>
              <a:buChar char="–"/>
              <a:defRPr kumimoji="1" sz="1200">
                <a:solidFill>
                  <a:schemeClr val="tx1"/>
                </a:solidFill>
                <a:latin typeface="+mn-lt"/>
                <a:ea typeface="+mn-ea"/>
              </a:defRPr>
            </a:lvl8pPr>
            <a:lvl9pPr marL="3797300" indent="-268288" algn="just" defTabSz="990600" rtl="0" fontAlgn="base">
              <a:lnSpc>
                <a:spcPct val="120000"/>
              </a:lnSpc>
              <a:spcBef>
                <a:spcPct val="30000"/>
              </a:spcBef>
              <a:spcAft>
                <a:spcPct val="0"/>
              </a:spcAft>
              <a:buClr>
                <a:schemeClr val="bg2"/>
              </a:buClr>
              <a:buFont typeface="ＭＳ Ｐ明朝" charset="-128"/>
              <a:buChar char="–"/>
              <a:defRPr kumimoji="1" sz="1200">
                <a:solidFill>
                  <a:schemeClr val="tx1"/>
                </a:solidFill>
                <a:latin typeface="+mn-lt"/>
                <a:ea typeface="+mn-ea"/>
              </a:defRPr>
            </a:lvl9pPr>
          </a:lstStyle>
          <a:p>
            <a:pPr marL="0" indent="0" eaLnBrk="1" hangingPunct="1">
              <a:buClr>
                <a:srgbClr val="5A5A5A"/>
              </a:buClr>
              <a:buSzPct val="100000"/>
              <a:buFont typeface="Wingdings" pitchFamily="2" charset="2"/>
              <a:buNone/>
            </a:pPr>
            <a:r>
              <a:rPr lang="ja-JP" altLang="en-US" b="1" kern="0" dirty="0">
                <a:solidFill>
                  <a:srgbClr val="3D6AA7"/>
                </a:solidFill>
                <a:latin typeface="+mn-ea"/>
              </a:rPr>
              <a:t>本事業期間中の</a:t>
            </a:r>
            <a:br>
              <a:rPr lang="en-US" altLang="ja-JP" b="1" kern="0" dirty="0">
                <a:solidFill>
                  <a:srgbClr val="3D6AA7"/>
                </a:solidFill>
                <a:latin typeface="+mn-ea"/>
              </a:rPr>
            </a:br>
            <a:r>
              <a:rPr lang="ja-JP" altLang="en-US" b="1" kern="0" dirty="0">
                <a:solidFill>
                  <a:srgbClr val="3D6AA7"/>
                </a:solidFill>
                <a:latin typeface="+mn-ea"/>
              </a:rPr>
              <a:t>実施事項</a:t>
            </a:r>
          </a:p>
        </p:txBody>
      </p:sp>
      <p:sp>
        <p:nvSpPr>
          <p:cNvPr id="69" name="ホームベース 9">
            <a:extLst>
              <a:ext uri="{FF2B5EF4-FFF2-40B4-BE49-F238E27FC236}">
                <a16:creationId xmlns:a16="http://schemas.microsoft.com/office/drawing/2014/main" id="{A9E4B8B5-010D-3AC2-E0B5-8D83F271A5F9}"/>
              </a:ext>
            </a:extLst>
          </p:cNvPr>
          <p:cNvSpPr/>
          <p:nvPr/>
        </p:nvSpPr>
        <p:spPr bwMode="auto">
          <a:xfrm>
            <a:off x="5316137" y="4720324"/>
            <a:ext cx="1130068"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70" name="ホームベース 9">
            <a:extLst>
              <a:ext uri="{FF2B5EF4-FFF2-40B4-BE49-F238E27FC236}">
                <a16:creationId xmlns:a16="http://schemas.microsoft.com/office/drawing/2014/main" id="{BE57D9A6-232C-5F91-EFD5-E6D5D0D082B4}"/>
              </a:ext>
            </a:extLst>
          </p:cNvPr>
          <p:cNvSpPr/>
          <p:nvPr/>
        </p:nvSpPr>
        <p:spPr bwMode="auto">
          <a:xfrm>
            <a:off x="6567996" y="4720324"/>
            <a:ext cx="1130068"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71" name="ホームベース 9">
            <a:extLst>
              <a:ext uri="{FF2B5EF4-FFF2-40B4-BE49-F238E27FC236}">
                <a16:creationId xmlns:a16="http://schemas.microsoft.com/office/drawing/2014/main" id="{8965FEB2-D549-4B7E-28F7-3D2B9245F9C3}"/>
              </a:ext>
            </a:extLst>
          </p:cNvPr>
          <p:cNvSpPr/>
          <p:nvPr/>
        </p:nvSpPr>
        <p:spPr bwMode="auto">
          <a:xfrm>
            <a:off x="5316136" y="5094887"/>
            <a:ext cx="2381927"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72" name="ホームベース 12">
            <a:extLst>
              <a:ext uri="{FF2B5EF4-FFF2-40B4-BE49-F238E27FC236}">
                <a16:creationId xmlns:a16="http://schemas.microsoft.com/office/drawing/2014/main" id="{4B9510F6-D29F-F95D-4B3F-DB45619D8050}"/>
              </a:ext>
            </a:extLst>
          </p:cNvPr>
          <p:cNvSpPr/>
          <p:nvPr/>
        </p:nvSpPr>
        <p:spPr bwMode="auto">
          <a:xfrm>
            <a:off x="5638715" y="5838356"/>
            <a:ext cx="720725" cy="331788"/>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74" name="ホームベース 12">
            <a:extLst>
              <a:ext uri="{FF2B5EF4-FFF2-40B4-BE49-F238E27FC236}">
                <a16:creationId xmlns:a16="http://schemas.microsoft.com/office/drawing/2014/main" id="{E6AC450C-A62F-C14F-81C9-7C1B519D2671}"/>
              </a:ext>
            </a:extLst>
          </p:cNvPr>
          <p:cNvSpPr/>
          <p:nvPr/>
        </p:nvSpPr>
        <p:spPr bwMode="auto">
          <a:xfrm>
            <a:off x="7617296" y="5788737"/>
            <a:ext cx="1676041" cy="331788"/>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77" name="四角形吹き出し 16">
            <a:extLst>
              <a:ext uri="{FF2B5EF4-FFF2-40B4-BE49-F238E27FC236}">
                <a16:creationId xmlns:a16="http://schemas.microsoft.com/office/drawing/2014/main" id="{DFE49172-01DE-DE0E-AF48-2F6E3C06DC96}"/>
              </a:ext>
            </a:extLst>
          </p:cNvPr>
          <p:cNvSpPr/>
          <p:nvPr/>
        </p:nvSpPr>
        <p:spPr bwMode="auto">
          <a:xfrm>
            <a:off x="2325116" y="5727618"/>
            <a:ext cx="1914525" cy="454026"/>
          </a:xfrm>
          <a:prstGeom prst="wedgeRectCallout">
            <a:avLst>
              <a:gd name="adj1" fmla="val 73929"/>
              <a:gd name="adj2" fmla="val -8939"/>
            </a:avLst>
          </a:prstGeom>
          <a:solidFill>
            <a:srgbClr val="FFFFFF"/>
          </a:solidFill>
          <a:ln w="12700" cap="flat" cmpd="sng" algn="ctr">
            <a:solidFill>
              <a:srgbClr val="3D6AA7"/>
            </a:solid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ja-JP" altLang="en-US" sz="1000" b="0" i="0" u="none" strike="noStrike" kern="0" cap="none" spc="0" normalizeH="0" baseline="0" noProof="0" dirty="0">
                <a:ln>
                  <a:noFill/>
                </a:ln>
                <a:solidFill>
                  <a:srgbClr val="3D6AA7"/>
                </a:solidFill>
                <a:effectLst/>
                <a:uLnTx/>
                <a:uFillTx/>
                <a:latin typeface="+mn-ea"/>
              </a:rPr>
              <a:t>●●への成果還元を目指して</a:t>
            </a:r>
            <a:br>
              <a:rPr kumimoji="0" lang="en-US" altLang="ja-JP" sz="1000" b="0" i="0" u="none" strike="noStrike" kern="0" cap="none" spc="0" normalizeH="0" baseline="0" noProof="0" dirty="0">
                <a:ln>
                  <a:noFill/>
                </a:ln>
                <a:solidFill>
                  <a:srgbClr val="3D6AA7"/>
                </a:solidFill>
                <a:effectLst/>
                <a:uLnTx/>
                <a:uFillTx/>
                <a:latin typeface="+mn-ea"/>
              </a:rPr>
            </a:br>
            <a:r>
              <a:rPr kumimoji="0" lang="ja-JP" altLang="en-US" sz="1000" b="0" i="0" u="none" strike="noStrike" kern="0" cap="none" spc="0" normalizeH="0" baseline="0" noProof="0" dirty="0">
                <a:ln>
                  <a:noFill/>
                </a:ln>
                <a:solidFill>
                  <a:srgbClr val="3D6AA7"/>
                </a:solidFill>
                <a:effectLst/>
                <a:uLnTx/>
                <a:uFillTx/>
                <a:latin typeface="+mn-ea"/>
              </a:rPr>
              <a:t>●●を並行して実施していく</a:t>
            </a:r>
            <a:endParaRPr kumimoji="0" lang="en-US" altLang="ja-JP" sz="1000" b="0" i="0" u="none" strike="noStrike" kern="0" cap="none" spc="0" normalizeH="0" baseline="0" noProof="0" dirty="0">
              <a:ln>
                <a:noFill/>
              </a:ln>
              <a:solidFill>
                <a:srgbClr val="3D6AA7"/>
              </a:solidFill>
              <a:effectLst/>
              <a:uLnTx/>
              <a:uFillTx/>
              <a:latin typeface="+mn-ea"/>
            </a:endParaRPr>
          </a:p>
        </p:txBody>
      </p:sp>
      <p:grpSp>
        <p:nvGrpSpPr>
          <p:cNvPr id="3" name="グループ化 2">
            <a:extLst>
              <a:ext uri="{FF2B5EF4-FFF2-40B4-BE49-F238E27FC236}">
                <a16:creationId xmlns:a16="http://schemas.microsoft.com/office/drawing/2014/main" id="{961A671B-24CA-4765-4EDB-C14530CD4660}"/>
              </a:ext>
            </a:extLst>
          </p:cNvPr>
          <p:cNvGrpSpPr/>
          <p:nvPr/>
        </p:nvGrpSpPr>
        <p:grpSpPr>
          <a:xfrm>
            <a:off x="3338005" y="3155190"/>
            <a:ext cx="2178384" cy="3014954"/>
            <a:chOff x="3025722" y="3155190"/>
            <a:chExt cx="2490667" cy="3014954"/>
          </a:xfrm>
        </p:grpSpPr>
        <p:sp>
          <p:nvSpPr>
            <p:cNvPr id="55" name="ホームベース 8">
              <a:extLst>
                <a:ext uri="{FF2B5EF4-FFF2-40B4-BE49-F238E27FC236}">
                  <a16:creationId xmlns:a16="http://schemas.microsoft.com/office/drawing/2014/main" id="{D18E6A52-C0FE-212C-0A27-16A29F0CA009}"/>
                </a:ext>
              </a:extLst>
            </p:cNvPr>
            <p:cNvSpPr/>
            <p:nvPr/>
          </p:nvSpPr>
          <p:spPr bwMode="auto">
            <a:xfrm>
              <a:off x="3050266" y="3954178"/>
              <a:ext cx="884486"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56" name="ホームベース 9">
              <a:extLst>
                <a:ext uri="{FF2B5EF4-FFF2-40B4-BE49-F238E27FC236}">
                  <a16:creationId xmlns:a16="http://schemas.microsoft.com/office/drawing/2014/main" id="{FC623A98-CEBC-D893-B6F5-163AC14B2DE2}"/>
                </a:ext>
              </a:extLst>
            </p:cNvPr>
            <p:cNvSpPr/>
            <p:nvPr/>
          </p:nvSpPr>
          <p:spPr bwMode="auto">
            <a:xfrm>
              <a:off x="3997316" y="3954178"/>
              <a:ext cx="853150"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58" name="正方形/長方形 57">
              <a:extLst>
                <a:ext uri="{FF2B5EF4-FFF2-40B4-BE49-F238E27FC236}">
                  <a16:creationId xmlns:a16="http://schemas.microsoft.com/office/drawing/2014/main" id="{305746CE-C14C-6D33-1908-6D2790D15A36}"/>
                </a:ext>
              </a:extLst>
            </p:cNvPr>
            <p:cNvSpPr/>
            <p:nvPr/>
          </p:nvSpPr>
          <p:spPr bwMode="auto">
            <a:xfrm>
              <a:off x="3025722" y="3155190"/>
              <a:ext cx="2381927" cy="3014953"/>
            </a:xfrm>
            <a:prstGeom prst="rect">
              <a:avLst/>
            </a:prstGeom>
            <a:noFill/>
            <a:ln w="38100" cap="flat" cmpd="sng" algn="ctr">
              <a:solidFill>
                <a:srgbClr val="3D6AA7"/>
              </a:solidFill>
              <a:prstDash val="dash"/>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endParaRPr kumimoji="0" lang="ja-JP" altLang="en-US" sz="1000" b="0" i="0" u="none" strike="noStrike" kern="0" cap="none" spc="0" normalizeH="0" baseline="0" noProof="0">
                <a:ln>
                  <a:noFill/>
                </a:ln>
                <a:solidFill>
                  <a:srgbClr val="000000"/>
                </a:solidFill>
                <a:effectLst/>
                <a:uLnTx/>
                <a:uFillTx/>
                <a:latin typeface="Arial" charset="0"/>
                <a:ea typeface="ＭＳ Ｐゴシック" charset="-128"/>
              </a:endParaRPr>
            </a:p>
          </p:txBody>
        </p:sp>
        <p:sp>
          <p:nvSpPr>
            <p:cNvPr id="66" name="ホームベース 12">
              <a:extLst>
                <a:ext uri="{FF2B5EF4-FFF2-40B4-BE49-F238E27FC236}">
                  <a16:creationId xmlns:a16="http://schemas.microsoft.com/office/drawing/2014/main" id="{A59FB20E-9BF5-465A-9D7C-3BA1D62ACC91}"/>
                </a:ext>
              </a:extLst>
            </p:cNvPr>
            <p:cNvSpPr/>
            <p:nvPr/>
          </p:nvSpPr>
          <p:spPr bwMode="auto">
            <a:xfrm>
              <a:off x="4795664" y="5838356"/>
              <a:ext cx="720725" cy="331788"/>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67" name="ホームベース 9">
              <a:extLst>
                <a:ext uri="{FF2B5EF4-FFF2-40B4-BE49-F238E27FC236}">
                  <a16:creationId xmlns:a16="http://schemas.microsoft.com/office/drawing/2014/main" id="{DAE2A192-9F88-9B84-D72B-01E7BDB9F980}"/>
                </a:ext>
              </a:extLst>
            </p:cNvPr>
            <p:cNvSpPr/>
            <p:nvPr/>
          </p:nvSpPr>
          <p:spPr bwMode="auto">
            <a:xfrm>
              <a:off x="3997316" y="4842128"/>
              <a:ext cx="853150"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68" name="ホームベース 9">
              <a:extLst>
                <a:ext uri="{FF2B5EF4-FFF2-40B4-BE49-F238E27FC236}">
                  <a16:creationId xmlns:a16="http://schemas.microsoft.com/office/drawing/2014/main" id="{A1146459-D41F-D71C-AA9D-8D27ECBAA2B7}"/>
                </a:ext>
              </a:extLst>
            </p:cNvPr>
            <p:cNvSpPr/>
            <p:nvPr/>
          </p:nvSpPr>
          <p:spPr bwMode="auto">
            <a:xfrm>
              <a:off x="3997316" y="4306507"/>
              <a:ext cx="853150"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2" name="ホームベース 2">
              <a:extLst>
                <a:ext uri="{FF2B5EF4-FFF2-40B4-BE49-F238E27FC236}">
                  <a16:creationId xmlns:a16="http://schemas.microsoft.com/office/drawing/2014/main" id="{F5C28FCF-9314-E3D4-B551-5E035891BADD}"/>
                </a:ext>
              </a:extLst>
            </p:cNvPr>
            <p:cNvSpPr/>
            <p:nvPr/>
          </p:nvSpPr>
          <p:spPr bwMode="auto">
            <a:xfrm>
              <a:off x="3050266" y="3192801"/>
              <a:ext cx="884486" cy="289098"/>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dirty="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dirty="0">
                <a:ln>
                  <a:noFill/>
                </a:ln>
                <a:solidFill>
                  <a:srgbClr val="3D6AA7"/>
                </a:solidFill>
                <a:effectLst/>
                <a:uLnTx/>
                <a:uFillTx/>
                <a:latin typeface="Arial" charset="0"/>
                <a:ea typeface="ＭＳ Ｐゴシック" charset="-128"/>
              </a:endParaRPr>
            </a:p>
          </p:txBody>
        </p:sp>
      </p:grpSp>
    </p:spTree>
    <p:extLst>
      <p:ext uri="{BB962C8B-B14F-4D97-AF65-F5344CB8AC3E}">
        <p14:creationId xmlns:p14="http://schemas.microsoft.com/office/powerpoint/2010/main" val="403141622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276999"/>
          </a:xfrm>
        </p:spPr>
        <p:txBody>
          <a:bodyPr>
            <a:spAutoFit/>
          </a:bodyPr>
          <a:lstStyle/>
          <a:p>
            <a:r>
              <a:rPr lang="ja-JP" altLang="en-US" sz="1200" dirty="0"/>
              <a:t>特に補助事業期間（交付決定日～</a:t>
            </a:r>
            <a:r>
              <a:rPr lang="en-US" altLang="ja-JP" sz="1200" dirty="0"/>
              <a:t>2025</a:t>
            </a:r>
            <a:r>
              <a:rPr lang="ja-JP" altLang="en-US" sz="1200" dirty="0"/>
              <a:t>年</a:t>
            </a:r>
            <a:r>
              <a:rPr lang="en-US" altLang="ja-JP" sz="1200" dirty="0"/>
              <a:t>2</a:t>
            </a:r>
            <a:r>
              <a:rPr lang="ja-JP" altLang="en-US" sz="1200" dirty="0"/>
              <a:t>月</a:t>
            </a:r>
            <a:r>
              <a:rPr lang="en-US" altLang="ja-JP" sz="1200" dirty="0"/>
              <a:t>28</a:t>
            </a:r>
            <a:r>
              <a:rPr lang="ja-JP" altLang="en-US" sz="1200" dirty="0"/>
              <a:t>日）の実施事項については詳細に説明してください。</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5-2. </a:t>
            </a:r>
            <a:r>
              <a:rPr lang="ja-JP" altLang="en-US"/>
              <a:t>実施スケジュール（補助事業期間）</a:t>
            </a:r>
          </a:p>
        </p:txBody>
      </p:sp>
      <p:graphicFrame>
        <p:nvGraphicFramePr>
          <p:cNvPr id="52" name="表 51">
            <a:extLst>
              <a:ext uri="{FF2B5EF4-FFF2-40B4-BE49-F238E27FC236}">
                <a16:creationId xmlns:a16="http://schemas.microsoft.com/office/drawing/2014/main" id="{E630332C-8ED3-5364-9692-D005D722914C}"/>
              </a:ext>
            </a:extLst>
          </p:cNvPr>
          <p:cNvGraphicFramePr>
            <a:graphicFrameLocks noGrp="1"/>
          </p:cNvGraphicFramePr>
          <p:nvPr>
            <p:extLst>
              <p:ext uri="{D42A27DB-BD31-4B8C-83A1-F6EECF244321}">
                <p14:modId xmlns:p14="http://schemas.microsoft.com/office/powerpoint/2010/main" val="2115636864"/>
              </p:ext>
            </p:extLst>
          </p:nvPr>
        </p:nvGraphicFramePr>
        <p:xfrm>
          <a:off x="225536" y="2276872"/>
          <a:ext cx="9318516" cy="4197680"/>
        </p:xfrm>
        <a:graphic>
          <a:graphicData uri="http://schemas.openxmlformats.org/drawingml/2006/table">
            <a:tbl>
              <a:tblPr firstRow="1" bandRow="1"/>
              <a:tblGrid>
                <a:gridCol w="434863">
                  <a:extLst>
                    <a:ext uri="{9D8B030D-6E8A-4147-A177-3AD203B41FA5}">
                      <a16:colId xmlns:a16="http://schemas.microsoft.com/office/drawing/2014/main" val="20000"/>
                    </a:ext>
                  </a:extLst>
                </a:gridCol>
                <a:gridCol w="937742">
                  <a:extLst>
                    <a:ext uri="{9D8B030D-6E8A-4147-A177-3AD203B41FA5}">
                      <a16:colId xmlns:a16="http://schemas.microsoft.com/office/drawing/2014/main" val="2112991199"/>
                    </a:ext>
                  </a:extLst>
                </a:gridCol>
                <a:gridCol w="882879">
                  <a:extLst>
                    <a:ext uri="{9D8B030D-6E8A-4147-A177-3AD203B41FA5}">
                      <a16:colId xmlns:a16="http://schemas.microsoft.com/office/drawing/2014/main" val="20004"/>
                    </a:ext>
                  </a:extLst>
                </a:gridCol>
                <a:gridCol w="882879">
                  <a:extLst>
                    <a:ext uri="{9D8B030D-6E8A-4147-A177-3AD203B41FA5}">
                      <a16:colId xmlns:a16="http://schemas.microsoft.com/office/drawing/2014/main" val="923208907"/>
                    </a:ext>
                  </a:extLst>
                </a:gridCol>
                <a:gridCol w="882879">
                  <a:extLst>
                    <a:ext uri="{9D8B030D-6E8A-4147-A177-3AD203B41FA5}">
                      <a16:colId xmlns:a16="http://schemas.microsoft.com/office/drawing/2014/main" val="1014718579"/>
                    </a:ext>
                  </a:extLst>
                </a:gridCol>
                <a:gridCol w="882879">
                  <a:extLst>
                    <a:ext uri="{9D8B030D-6E8A-4147-A177-3AD203B41FA5}">
                      <a16:colId xmlns:a16="http://schemas.microsoft.com/office/drawing/2014/main" val="3812980471"/>
                    </a:ext>
                  </a:extLst>
                </a:gridCol>
                <a:gridCol w="882879">
                  <a:extLst>
                    <a:ext uri="{9D8B030D-6E8A-4147-A177-3AD203B41FA5}">
                      <a16:colId xmlns:a16="http://schemas.microsoft.com/office/drawing/2014/main" val="2677455033"/>
                    </a:ext>
                  </a:extLst>
                </a:gridCol>
                <a:gridCol w="882879">
                  <a:extLst>
                    <a:ext uri="{9D8B030D-6E8A-4147-A177-3AD203B41FA5}">
                      <a16:colId xmlns:a16="http://schemas.microsoft.com/office/drawing/2014/main" val="20005"/>
                    </a:ext>
                  </a:extLst>
                </a:gridCol>
                <a:gridCol w="882879">
                  <a:extLst>
                    <a:ext uri="{9D8B030D-6E8A-4147-A177-3AD203B41FA5}">
                      <a16:colId xmlns:a16="http://schemas.microsoft.com/office/drawing/2014/main" val="20006"/>
                    </a:ext>
                  </a:extLst>
                </a:gridCol>
                <a:gridCol w="882879">
                  <a:extLst>
                    <a:ext uri="{9D8B030D-6E8A-4147-A177-3AD203B41FA5}">
                      <a16:colId xmlns:a16="http://schemas.microsoft.com/office/drawing/2014/main" val="20007"/>
                    </a:ext>
                  </a:extLst>
                </a:gridCol>
                <a:gridCol w="882879">
                  <a:extLst>
                    <a:ext uri="{9D8B030D-6E8A-4147-A177-3AD203B41FA5}">
                      <a16:colId xmlns:a16="http://schemas.microsoft.com/office/drawing/2014/main" val="20008"/>
                    </a:ext>
                  </a:extLst>
                </a:gridCol>
              </a:tblGrid>
              <a:tr h="370840">
                <a:tc rowSpan="2" gridSpan="2">
                  <a:txBody>
                    <a:bodyPr/>
                    <a:lstStyle>
                      <a:lvl1pPr marL="0" algn="l" defTabSz="914400" rtl="0" eaLnBrk="1" latinLnBrk="0" hangingPunct="1">
                        <a:defRPr kumimoji="1" sz="1800" b="1" kern="1200">
                          <a:solidFill>
                            <a:schemeClr val="lt1"/>
                          </a:solidFill>
                          <a:latin typeface="Arial"/>
                          <a:ea typeface="ＭＳ Ｐゴシック"/>
                        </a:defRPr>
                      </a:lvl1pPr>
                      <a:lvl2pPr marL="457200" algn="l" defTabSz="914400" rtl="0" eaLnBrk="1" latinLnBrk="0" hangingPunct="1">
                        <a:defRPr kumimoji="1" sz="1800" b="1" kern="1200">
                          <a:solidFill>
                            <a:schemeClr val="lt1"/>
                          </a:solidFill>
                          <a:latin typeface="Arial"/>
                          <a:ea typeface="ＭＳ Ｐゴシック"/>
                        </a:defRPr>
                      </a:lvl2pPr>
                      <a:lvl3pPr marL="914400" algn="l" defTabSz="914400" rtl="0" eaLnBrk="1" latinLnBrk="0" hangingPunct="1">
                        <a:defRPr kumimoji="1" sz="1800" b="1" kern="1200">
                          <a:solidFill>
                            <a:schemeClr val="lt1"/>
                          </a:solidFill>
                          <a:latin typeface="Arial"/>
                          <a:ea typeface="ＭＳ Ｐゴシック"/>
                        </a:defRPr>
                      </a:lvl3pPr>
                      <a:lvl4pPr marL="1371600" algn="l" defTabSz="914400" rtl="0" eaLnBrk="1" latinLnBrk="0" hangingPunct="1">
                        <a:defRPr kumimoji="1" sz="1800" b="1" kern="1200">
                          <a:solidFill>
                            <a:schemeClr val="lt1"/>
                          </a:solidFill>
                          <a:latin typeface="Arial"/>
                          <a:ea typeface="ＭＳ Ｐゴシック"/>
                        </a:defRPr>
                      </a:lvl4pPr>
                      <a:lvl5pPr marL="1828800" algn="l" defTabSz="914400" rtl="0" eaLnBrk="1" latinLnBrk="0" hangingPunct="1">
                        <a:defRPr kumimoji="1" sz="1800" b="1" kern="1200">
                          <a:solidFill>
                            <a:schemeClr val="lt1"/>
                          </a:solidFill>
                          <a:latin typeface="Arial"/>
                          <a:ea typeface="ＭＳ Ｐゴシック"/>
                        </a:defRPr>
                      </a:lvl5pPr>
                      <a:lvl6pPr marL="2286000" algn="l" defTabSz="914400" rtl="0" eaLnBrk="1" latinLnBrk="0" hangingPunct="1">
                        <a:defRPr kumimoji="1" sz="1800" b="1" kern="1200">
                          <a:solidFill>
                            <a:schemeClr val="lt1"/>
                          </a:solidFill>
                          <a:latin typeface="Arial"/>
                          <a:ea typeface="ＭＳ Ｐゴシック"/>
                        </a:defRPr>
                      </a:lvl6pPr>
                      <a:lvl7pPr marL="2743200" algn="l" defTabSz="914400" rtl="0" eaLnBrk="1" latinLnBrk="0" hangingPunct="1">
                        <a:defRPr kumimoji="1" sz="1800" b="1" kern="1200">
                          <a:solidFill>
                            <a:schemeClr val="lt1"/>
                          </a:solidFill>
                          <a:latin typeface="Arial"/>
                          <a:ea typeface="ＭＳ Ｐゴシック"/>
                        </a:defRPr>
                      </a:lvl7pPr>
                      <a:lvl8pPr marL="3200400" algn="l" defTabSz="914400" rtl="0" eaLnBrk="1" latinLnBrk="0" hangingPunct="1">
                        <a:defRPr kumimoji="1" sz="1800" b="1" kern="1200">
                          <a:solidFill>
                            <a:schemeClr val="lt1"/>
                          </a:solidFill>
                          <a:latin typeface="Arial"/>
                          <a:ea typeface="ＭＳ Ｐゴシック"/>
                        </a:defRPr>
                      </a:lvl8pPr>
                      <a:lvl9pPr marL="3657600" algn="l" defTabSz="914400" rtl="0" eaLnBrk="1" latinLnBrk="0" hangingPunct="1">
                        <a:defRPr kumimoji="1" sz="1800" b="1" kern="1200">
                          <a:solidFill>
                            <a:schemeClr val="lt1"/>
                          </a:solidFill>
                          <a:latin typeface="Arial"/>
                          <a:ea typeface="ＭＳ Ｐゴシック"/>
                        </a:defRPr>
                      </a:lvl9p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chemeClr val="accent1"/>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rowSpan="2" hMerge="1">
                  <a:txBody>
                    <a:bodyPr/>
                    <a:lstStyle/>
                    <a:p>
                      <a:endParaRPr kumimoji="1" lang="ja-JP" altLang="en-US"/>
                    </a:p>
                  </a:txBody>
                  <a:tcPr/>
                </a:tc>
                <a:tc gridSpan="7">
                  <a:txBody>
                    <a:bodyPr/>
                    <a:lstStyle/>
                    <a:p>
                      <a:r>
                        <a:rPr kumimoji="1" lang="en-US" altLang="ja-JP" sz="1400" b="1" dirty="0">
                          <a:solidFill>
                            <a:schemeClr val="accent2"/>
                          </a:solidFill>
                        </a:rPr>
                        <a:t>2024</a:t>
                      </a:r>
                      <a:endParaRPr kumimoji="1" lang="ja-JP" altLang="en-US" sz="1400" b="1" dirty="0">
                        <a:solidFill>
                          <a:schemeClr val="accent2"/>
                        </a:solidFill>
                      </a:endParaRPr>
                    </a:p>
                  </a:txBody>
                  <a:tcP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solidFill>
                      <a:srgbClr val="A2BBDC"/>
                    </a:solidFill>
                  </a:tcPr>
                </a:tc>
                <a:tc hMerge="1">
                  <a:txBody>
                    <a:bodyPr/>
                    <a:lstStyle/>
                    <a:p>
                      <a:endParaRPr kumimoji="1" lang="ja-JP" altLang="en-US"/>
                    </a:p>
                  </a:txBody>
                  <a:tcPr>
                    <a:lnL w="12700" cap="flat" cmpd="sng" algn="ctr">
                      <a:solidFill>
                        <a:schemeClr val="accent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lvl1pPr marL="0" algn="l" defTabSz="914400" rtl="0" eaLnBrk="1" latinLnBrk="0" hangingPunct="1">
                        <a:defRPr kumimoji="1" sz="1800" b="1" kern="1200">
                          <a:solidFill>
                            <a:schemeClr val="lt1"/>
                          </a:solidFill>
                          <a:latin typeface="Arial"/>
                          <a:ea typeface="ＭＳ Ｐゴシック"/>
                        </a:defRPr>
                      </a:lvl1pPr>
                      <a:lvl2pPr marL="457200" algn="l" defTabSz="914400" rtl="0" eaLnBrk="1" latinLnBrk="0" hangingPunct="1">
                        <a:defRPr kumimoji="1" sz="1800" b="1" kern="1200">
                          <a:solidFill>
                            <a:schemeClr val="lt1"/>
                          </a:solidFill>
                          <a:latin typeface="Arial"/>
                          <a:ea typeface="ＭＳ Ｐゴシック"/>
                        </a:defRPr>
                      </a:lvl2pPr>
                      <a:lvl3pPr marL="914400" algn="l" defTabSz="914400" rtl="0" eaLnBrk="1" latinLnBrk="0" hangingPunct="1">
                        <a:defRPr kumimoji="1" sz="1800" b="1" kern="1200">
                          <a:solidFill>
                            <a:schemeClr val="lt1"/>
                          </a:solidFill>
                          <a:latin typeface="Arial"/>
                          <a:ea typeface="ＭＳ Ｐゴシック"/>
                        </a:defRPr>
                      </a:lvl3pPr>
                      <a:lvl4pPr marL="1371600" algn="l" defTabSz="914400" rtl="0" eaLnBrk="1" latinLnBrk="0" hangingPunct="1">
                        <a:defRPr kumimoji="1" sz="1800" b="1" kern="1200">
                          <a:solidFill>
                            <a:schemeClr val="lt1"/>
                          </a:solidFill>
                          <a:latin typeface="Arial"/>
                          <a:ea typeface="ＭＳ Ｐゴシック"/>
                        </a:defRPr>
                      </a:lvl4pPr>
                      <a:lvl5pPr marL="1828800" algn="l" defTabSz="914400" rtl="0" eaLnBrk="1" latinLnBrk="0" hangingPunct="1">
                        <a:defRPr kumimoji="1" sz="1800" b="1" kern="1200">
                          <a:solidFill>
                            <a:schemeClr val="lt1"/>
                          </a:solidFill>
                          <a:latin typeface="Arial"/>
                          <a:ea typeface="ＭＳ Ｐゴシック"/>
                        </a:defRPr>
                      </a:lvl5pPr>
                      <a:lvl6pPr marL="2286000" algn="l" defTabSz="914400" rtl="0" eaLnBrk="1" latinLnBrk="0" hangingPunct="1">
                        <a:defRPr kumimoji="1" sz="1800" b="1" kern="1200">
                          <a:solidFill>
                            <a:schemeClr val="lt1"/>
                          </a:solidFill>
                          <a:latin typeface="Arial"/>
                          <a:ea typeface="ＭＳ Ｐゴシック"/>
                        </a:defRPr>
                      </a:lvl6pPr>
                      <a:lvl7pPr marL="2743200" algn="l" defTabSz="914400" rtl="0" eaLnBrk="1" latinLnBrk="0" hangingPunct="1">
                        <a:defRPr kumimoji="1" sz="1800" b="1" kern="1200">
                          <a:solidFill>
                            <a:schemeClr val="lt1"/>
                          </a:solidFill>
                          <a:latin typeface="Arial"/>
                          <a:ea typeface="ＭＳ Ｐゴシック"/>
                        </a:defRPr>
                      </a:lvl7pPr>
                      <a:lvl8pPr marL="3200400" algn="l" defTabSz="914400" rtl="0" eaLnBrk="1" latinLnBrk="0" hangingPunct="1">
                        <a:defRPr kumimoji="1" sz="1800" b="1" kern="1200">
                          <a:solidFill>
                            <a:schemeClr val="lt1"/>
                          </a:solidFill>
                          <a:latin typeface="Arial"/>
                          <a:ea typeface="ＭＳ Ｐゴシック"/>
                        </a:defRPr>
                      </a:lvl8pPr>
                      <a:lvl9pPr marL="3657600" algn="l" defTabSz="914400" rtl="0" eaLnBrk="1" latinLnBrk="0" hangingPunct="1">
                        <a:defRPr kumimoji="1" sz="1800" b="1" kern="1200">
                          <a:solidFill>
                            <a:schemeClr val="lt1"/>
                          </a:solidFill>
                          <a:latin typeface="Arial"/>
                          <a:ea typeface="ＭＳ Ｐゴシック"/>
                        </a:defRPr>
                      </a:lvl9pPr>
                    </a:lstStyle>
                    <a:p>
                      <a:r>
                        <a:rPr kumimoji="1" lang="en-US" altLang="ja-JP" sz="1400">
                          <a:solidFill>
                            <a:schemeClr val="accent2"/>
                          </a:solidFill>
                        </a:rPr>
                        <a:t>2023</a:t>
                      </a:r>
                      <a:endParaRPr kumimoji="1" lang="ja-JP" altLang="en-US" sz="1400">
                        <a:solidFill>
                          <a:schemeClr val="accent2"/>
                        </a:solidFill>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A2BBDC"/>
                    </a:solidFill>
                  </a:tcPr>
                </a:tc>
                <a:tc hMerge="1">
                  <a:txBody>
                    <a:bodyPr/>
                    <a:lstStyle/>
                    <a:p>
                      <a:endParaRPr kumimoji="1" lang="ja-JP" altLang="en-US" sz="140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accent1"/>
                    </a:solidFill>
                  </a:tcPr>
                </a:tc>
                <a:tc gridSpan="2">
                  <a:txBody>
                    <a:bodyPr/>
                    <a:lstStyle/>
                    <a:p>
                      <a:r>
                        <a:rPr kumimoji="1" lang="en-US" altLang="ja-JP" sz="1400" b="1" dirty="0">
                          <a:solidFill>
                            <a:schemeClr val="accent2"/>
                          </a:solidFill>
                          <a:latin typeface="+mn-ea"/>
                          <a:ea typeface="+mn-ea"/>
                        </a:rPr>
                        <a:t>2025</a:t>
                      </a:r>
                      <a:endParaRPr kumimoji="1" lang="ja-JP" altLang="en-US" sz="1400" b="1" dirty="0">
                        <a:solidFill>
                          <a:schemeClr val="accent2"/>
                        </a:solidFill>
                        <a:latin typeface="+mn-ea"/>
                        <a:ea typeface="+mn-ea"/>
                      </a:endParaRPr>
                    </a:p>
                  </a:txBody>
                  <a:tcPr>
                    <a:lnL w="12700" cap="flat" cmpd="sng" algn="ctr">
                      <a:solidFill>
                        <a:schemeClr val="accent1"/>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A2BBDC"/>
                    </a:solidFill>
                  </a:tcPr>
                </a:tc>
                <a:tc hMerge="1">
                  <a:txBody>
                    <a:bodyPr/>
                    <a:lstStyle/>
                    <a:p>
                      <a:endParaRPr kumimoji="1" lang="ja-JP" altLang="en-US" sz="140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solidFill>
                      <a:schemeClr val="accent1"/>
                    </a:solidFill>
                  </a:tcPr>
                </a:tc>
                <a:extLst>
                  <a:ext uri="{0D108BD9-81ED-4DB2-BD59-A6C34878D82A}">
                    <a16:rowId xmlns:a16="http://schemas.microsoft.com/office/drawing/2014/main" val="10000"/>
                  </a:ext>
                </a:extLst>
              </a:tr>
              <a:tr h="370840">
                <a:tc gridSpan="2" vMerge="1">
                  <a:txBody>
                    <a:bodyPr/>
                    <a:lstStyle/>
                    <a:p>
                      <a:endParaRPr kumimoji="1" lang="ja-JP" altLang="en-US" sz="1400">
                        <a:solidFill>
                          <a:schemeClr val="accent2"/>
                        </a:solidFill>
                      </a:endParaRPr>
                    </a:p>
                  </a:txBody>
                  <a:tcPr>
                    <a:lnL w="12700" cap="flat" cmpd="sng" algn="ctr">
                      <a:solidFill>
                        <a:schemeClr val="accent2"/>
                      </a:solidFill>
                      <a:prstDash val="solid"/>
                      <a:round/>
                      <a:headEnd type="none" w="med" len="med"/>
                      <a:tailEnd type="none" w="med" len="med"/>
                    </a:lnL>
                    <a:lnR w="12700" cap="flat" cmpd="sng" algn="ctr">
                      <a:solidFill>
                        <a:schemeClr val="accent2"/>
                      </a:solidFill>
                      <a:prstDash val="solid"/>
                      <a:round/>
                      <a:headEnd type="none" w="med" len="med"/>
                      <a:tailEnd type="none" w="med" len="med"/>
                    </a:lnR>
                    <a:lnT w="12700" cap="flat" cmpd="sng" algn="ctr">
                      <a:solidFill>
                        <a:schemeClr val="accent2"/>
                      </a:solidFill>
                      <a:prstDash val="solid"/>
                      <a:round/>
                      <a:headEnd type="none" w="med" len="med"/>
                      <a:tailEnd type="none" w="med" len="med"/>
                    </a:lnT>
                    <a:lnB w="12700" cap="flat" cmpd="sng" algn="ctr">
                      <a:solidFill>
                        <a:schemeClr val="accent2"/>
                      </a:solidFill>
                      <a:prstDash val="solid"/>
                      <a:round/>
                      <a:headEnd type="none" w="med" len="med"/>
                      <a:tailEnd type="none" w="med" len="med"/>
                    </a:lnB>
                    <a:noFill/>
                  </a:tcPr>
                </a:tc>
                <a:tc hMerge="1" vMerge="1">
                  <a:txBody>
                    <a:bodyPr/>
                    <a:lstStyle/>
                    <a:p>
                      <a:endParaRPr kumimoji="1" lang="ja-JP" altLang="en-US"/>
                    </a:p>
                  </a:txBody>
                  <a:tcPr/>
                </a:tc>
                <a:tc>
                  <a:txBody>
                    <a:bodyPr/>
                    <a:lstStyle/>
                    <a:p>
                      <a:r>
                        <a:rPr kumimoji="1" lang="en-US" altLang="ja-JP" sz="1400" dirty="0">
                          <a:solidFill>
                            <a:schemeClr val="accent2"/>
                          </a:solidFill>
                          <a:latin typeface="+mn-ea"/>
                          <a:ea typeface="+mn-ea"/>
                        </a:rPr>
                        <a:t>6</a:t>
                      </a:r>
                      <a:endParaRPr kumimoji="1" lang="ja-JP" altLang="en-US" sz="1400" dirty="0">
                        <a:solidFill>
                          <a:schemeClr val="accent2"/>
                        </a:solidFill>
                        <a:latin typeface="+mn-ea"/>
                        <a:ea typeface="+mn-ea"/>
                      </a:endParaRPr>
                    </a:p>
                  </a:txBody>
                  <a:tcP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r>
                        <a:rPr kumimoji="1" lang="en-US" altLang="ja-JP" sz="1400" dirty="0">
                          <a:solidFill>
                            <a:schemeClr val="accent2"/>
                          </a:solidFill>
                          <a:latin typeface="+mn-ea"/>
                          <a:ea typeface="+mn-ea"/>
                        </a:rPr>
                        <a:t>7</a:t>
                      </a:r>
                      <a:endParaRPr kumimoji="1" lang="ja-JP" altLang="en-US" sz="1400" dirty="0">
                        <a:solidFill>
                          <a:schemeClr val="accent2"/>
                        </a:solidFill>
                        <a:latin typeface="+mn-ea"/>
                        <a:ea typeface="+mn-ea"/>
                      </a:endParaRPr>
                    </a:p>
                  </a:txBody>
                  <a:tcP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r>
                        <a:rPr kumimoji="1" lang="en-US" altLang="ja-JP" sz="1400">
                          <a:solidFill>
                            <a:schemeClr val="accent2"/>
                          </a:solidFill>
                          <a:latin typeface="+mn-ea"/>
                          <a:ea typeface="+mn-ea"/>
                        </a:rPr>
                        <a:t>8</a:t>
                      </a:r>
                      <a:endParaRPr kumimoji="1" lang="ja-JP" altLang="en-US" sz="1400">
                        <a:solidFill>
                          <a:schemeClr val="accent2"/>
                        </a:solidFill>
                        <a:latin typeface="+mn-ea"/>
                        <a:ea typeface="+mn-ea"/>
                      </a:endParaRPr>
                    </a:p>
                  </a:txBody>
                  <a:tcP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r>
                        <a:rPr kumimoji="1" lang="en-US" altLang="ja-JP" sz="1400" dirty="0">
                          <a:solidFill>
                            <a:schemeClr val="accent2"/>
                          </a:solidFill>
                          <a:latin typeface="+mn-ea"/>
                          <a:ea typeface="+mn-ea"/>
                        </a:rPr>
                        <a:t>9</a:t>
                      </a:r>
                      <a:endParaRPr kumimoji="1" lang="ja-JP" altLang="en-US" sz="1400" dirty="0">
                        <a:solidFill>
                          <a:schemeClr val="accent2"/>
                        </a:solidFill>
                        <a:latin typeface="+mn-ea"/>
                        <a:ea typeface="+mn-ea"/>
                      </a:endParaRPr>
                    </a:p>
                  </a:txBody>
                  <a:tcP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r>
                        <a:rPr kumimoji="1" lang="en-US" altLang="ja-JP" sz="1400" dirty="0">
                          <a:solidFill>
                            <a:schemeClr val="accent2"/>
                          </a:solidFill>
                          <a:latin typeface="+mn-ea"/>
                          <a:ea typeface="+mn-ea"/>
                        </a:rPr>
                        <a:t>10</a:t>
                      </a:r>
                      <a:endParaRPr kumimoji="1" lang="ja-JP" altLang="en-US" sz="1400" dirty="0">
                        <a:solidFill>
                          <a:schemeClr val="accent2"/>
                        </a:solidFill>
                        <a:latin typeface="+mn-ea"/>
                        <a:ea typeface="+mn-ea"/>
                      </a:endParaRPr>
                    </a:p>
                  </a:txBody>
                  <a:tcP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en-US" altLang="ja-JP" sz="1400">
                          <a:solidFill>
                            <a:schemeClr val="accent2"/>
                          </a:solidFill>
                          <a:latin typeface="+mn-ea"/>
                          <a:ea typeface="+mn-ea"/>
                        </a:rPr>
                        <a:t>11</a:t>
                      </a:r>
                      <a:endParaRPr kumimoji="1" lang="ja-JP" altLang="en-US" sz="1400">
                        <a:solidFill>
                          <a:schemeClr val="accent2"/>
                        </a:solidFill>
                        <a:latin typeface="+mn-ea"/>
                        <a:ea typeface="+mn-ea"/>
                      </a:endParaRPr>
                    </a:p>
                  </a:txBody>
                  <a:tcP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en-US" altLang="ja-JP" sz="1400">
                          <a:solidFill>
                            <a:schemeClr val="accent2"/>
                          </a:solidFill>
                          <a:latin typeface="+mn-ea"/>
                          <a:ea typeface="+mn-ea"/>
                        </a:rPr>
                        <a:t>12</a:t>
                      </a:r>
                      <a:endParaRPr kumimoji="1" lang="ja-JP" altLang="en-US" sz="1400">
                        <a:solidFill>
                          <a:schemeClr val="accent2"/>
                        </a:solidFill>
                        <a:latin typeface="+mn-ea"/>
                        <a:ea typeface="+mn-ea"/>
                      </a:endParaRPr>
                    </a:p>
                  </a:txBody>
                  <a:tcPr>
                    <a:lnL w="12700" cap="flat" cmpd="sng" algn="ctr">
                      <a:solidFill>
                        <a:schemeClr val="accent1"/>
                      </a:solidFill>
                      <a:prstDash val="solid"/>
                      <a:round/>
                      <a:headEnd type="none" w="med" len="med"/>
                      <a:tailEnd type="none" w="med" len="med"/>
                    </a:lnL>
                    <a:lnR w="12700" cap="flat" cmpd="sng" algn="ctr">
                      <a:solidFill>
                        <a:schemeClr val="accent1"/>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en-US" altLang="ja-JP" sz="1400" dirty="0">
                          <a:solidFill>
                            <a:schemeClr val="accent2"/>
                          </a:solidFill>
                          <a:latin typeface="+mn-ea"/>
                          <a:ea typeface="+mn-ea"/>
                        </a:rPr>
                        <a:t>1</a:t>
                      </a:r>
                      <a:endParaRPr kumimoji="1" lang="ja-JP" altLang="en-US" sz="1400" dirty="0">
                        <a:solidFill>
                          <a:schemeClr val="accent2"/>
                        </a:solidFill>
                        <a:latin typeface="+mn-ea"/>
                        <a:ea typeface="+mn-ea"/>
                      </a:endParaRPr>
                    </a:p>
                  </a:txBody>
                  <a:tcPr>
                    <a:lnL w="12700" cap="flat" cmpd="sng" algn="ctr">
                      <a:solidFill>
                        <a:schemeClr val="accent1"/>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r>
                        <a:rPr kumimoji="1" lang="en-US" altLang="ja-JP" sz="1400" dirty="0">
                          <a:solidFill>
                            <a:schemeClr val="accent2"/>
                          </a:solidFill>
                          <a:latin typeface="+mn-ea"/>
                          <a:ea typeface="+mn-ea"/>
                        </a:rPr>
                        <a:t>2</a:t>
                      </a:r>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extLst>
                  <a:ext uri="{0D108BD9-81ED-4DB2-BD59-A6C34878D82A}">
                    <a16:rowId xmlns:a16="http://schemas.microsoft.com/office/drawing/2014/main" val="10001"/>
                  </a:ext>
                </a:extLst>
              </a:tr>
              <a:tr h="612000">
                <a:tc gridSpan="2">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pPr algn="ctr"/>
                      <a:r>
                        <a:rPr kumimoji="1" lang="ja-JP" altLang="en-US" sz="1400" dirty="0">
                          <a:solidFill>
                            <a:schemeClr val="accent2"/>
                          </a:solidFill>
                          <a:latin typeface="+mn-ea"/>
                          <a:ea typeface="+mn-ea"/>
                        </a:rPr>
                        <a:t>講座設置準備</a:t>
                      </a:r>
                      <a:endParaRPr kumimoji="1" lang="en-US" altLang="ja-JP" sz="1400" dirty="0">
                        <a:solidFill>
                          <a:schemeClr val="accent2"/>
                        </a:solidFill>
                        <a:latin typeface="+mn-ea"/>
                        <a:ea typeface="+mn-ea"/>
                      </a:endParaRP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hMerge="1">
                  <a:txBody>
                    <a:bodyPr/>
                    <a:lstStyle/>
                    <a:p>
                      <a:endParaRPr kumimoji="1" lang="ja-JP" altLang="en-US"/>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871385949"/>
                  </a:ext>
                </a:extLst>
              </a:tr>
              <a:tr h="1116000">
                <a:tc rowSpan="2">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pPr algn="ctr"/>
                      <a:r>
                        <a:rPr kumimoji="1" lang="ja-JP" altLang="en-US" sz="1400" dirty="0">
                          <a:solidFill>
                            <a:schemeClr val="accent2"/>
                          </a:solidFill>
                          <a:latin typeface="+mn-ea"/>
                          <a:ea typeface="+mn-ea"/>
                        </a:rPr>
                        <a:t>共同講座</a:t>
                      </a:r>
                    </a:p>
                  </a:txBody>
                  <a:tcPr vert="eaVert"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pPr algn="ctr"/>
                      <a:r>
                        <a:rPr kumimoji="1" lang="ja-JP" altLang="en-US" sz="140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chemeClr val="accent1"/>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dk1"/>
                          </a:solidFill>
                          <a:latin typeface="Arial"/>
                          <a:ea typeface="ＭＳ Ｐゴシック"/>
                        </a:defRPr>
                      </a:lvl1pPr>
                      <a:lvl2pPr marL="457200" algn="l" defTabSz="914400" rtl="0" eaLnBrk="1" latinLnBrk="0" hangingPunct="1">
                        <a:defRPr kumimoji="1" sz="1800" kern="1200">
                          <a:solidFill>
                            <a:schemeClr val="dk1"/>
                          </a:solidFill>
                          <a:latin typeface="Arial"/>
                          <a:ea typeface="ＭＳ Ｐゴシック"/>
                        </a:defRPr>
                      </a:lvl2pPr>
                      <a:lvl3pPr marL="914400" algn="l" defTabSz="914400" rtl="0" eaLnBrk="1" latinLnBrk="0" hangingPunct="1">
                        <a:defRPr kumimoji="1" sz="1800" kern="1200">
                          <a:solidFill>
                            <a:schemeClr val="dk1"/>
                          </a:solidFill>
                          <a:latin typeface="Arial"/>
                          <a:ea typeface="ＭＳ Ｐゴシック"/>
                        </a:defRPr>
                      </a:lvl3pPr>
                      <a:lvl4pPr marL="1371600" algn="l" defTabSz="914400" rtl="0" eaLnBrk="1" latinLnBrk="0" hangingPunct="1">
                        <a:defRPr kumimoji="1" sz="1800" kern="1200">
                          <a:solidFill>
                            <a:schemeClr val="dk1"/>
                          </a:solidFill>
                          <a:latin typeface="Arial"/>
                          <a:ea typeface="ＭＳ Ｐゴシック"/>
                        </a:defRPr>
                      </a:lvl4pPr>
                      <a:lvl5pPr marL="1828800" algn="l" defTabSz="914400" rtl="0" eaLnBrk="1" latinLnBrk="0" hangingPunct="1">
                        <a:defRPr kumimoji="1" sz="1800" kern="1200">
                          <a:solidFill>
                            <a:schemeClr val="dk1"/>
                          </a:solidFill>
                          <a:latin typeface="Arial"/>
                          <a:ea typeface="ＭＳ Ｐゴシック"/>
                        </a:defRPr>
                      </a:lvl5pPr>
                      <a:lvl6pPr marL="2286000" algn="l" defTabSz="914400" rtl="0" eaLnBrk="1" latinLnBrk="0" hangingPunct="1">
                        <a:defRPr kumimoji="1" sz="1800" kern="1200">
                          <a:solidFill>
                            <a:schemeClr val="dk1"/>
                          </a:solidFill>
                          <a:latin typeface="Arial"/>
                          <a:ea typeface="ＭＳ Ｐゴシック"/>
                        </a:defRPr>
                      </a:lvl6pPr>
                      <a:lvl7pPr marL="2743200" algn="l" defTabSz="914400" rtl="0" eaLnBrk="1" latinLnBrk="0" hangingPunct="1">
                        <a:defRPr kumimoji="1" sz="1800" kern="1200">
                          <a:solidFill>
                            <a:schemeClr val="dk1"/>
                          </a:solidFill>
                          <a:latin typeface="Arial"/>
                          <a:ea typeface="ＭＳ Ｐゴシック"/>
                        </a:defRPr>
                      </a:lvl7pPr>
                      <a:lvl8pPr marL="3200400" algn="l" defTabSz="914400" rtl="0" eaLnBrk="1" latinLnBrk="0" hangingPunct="1">
                        <a:defRPr kumimoji="1" sz="1800" kern="1200">
                          <a:solidFill>
                            <a:schemeClr val="dk1"/>
                          </a:solidFill>
                          <a:latin typeface="Arial"/>
                          <a:ea typeface="ＭＳ Ｐゴシック"/>
                        </a:defRPr>
                      </a:lvl8pPr>
                      <a:lvl9pPr marL="3657600" algn="l" defTabSz="914400" rtl="0" eaLnBrk="1" latinLnBrk="0" hangingPunct="1">
                        <a:defRPr kumimoji="1" sz="1800" kern="1200">
                          <a:solidFill>
                            <a:schemeClr val="dk1"/>
                          </a:solidFill>
                          <a:latin typeface="Arial"/>
                          <a:ea typeface="ＭＳ Ｐゴシック"/>
                        </a:defRPr>
                      </a:lvl9p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03173252"/>
                  </a:ext>
                </a:extLst>
              </a:tr>
              <a:tr h="1116000">
                <a:tc vMerge="1">
                  <a:txBody>
                    <a:bodyPr/>
                    <a:lstStyle/>
                    <a:p>
                      <a:pPr algn="ctr"/>
                      <a:endParaRPr kumimoji="1" lang="ja-JP" altLang="en-US" sz="1400">
                        <a:solidFill>
                          <a:schemeClr val="accent2"/>
                        </a:solidFill>
                      </a:endParaRPr>
                    </a:p>
                  </a:txBody>
                  <a:tcPr vert="eaVert"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pPr algn="ctr"/>
                      <a:r>
                        <a:rPr kumimoji="1" lang="ja-JP" altLang="en-US" sz="1400" dirty="0">
                          <a:solidFill>
                            <a:schemeClr val="accent2"/>
                          </a:solidFill>
                          <a:latin typeface="+mn-ea"/>
                          <a:ea typeface="+mn-ea"/>
                        </a:rPr>
                        <a:t>●●</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841362393"/>
                  </a:ext>
                </a:extLst>
              </a:tr>
              <a:tr h="612000">
                <a:tc gridSpan="2">
                  <a:txBody>
                    <a:bodyPr/>
                    <a:lstStyle/>
                    <a:p>
                      <a:pPr algn="ctr"/>
                      <a:r>
                        <a:rPr kumimoji="1" lang="ja-JP" altLang="en-US" sz="1400" dirty="0">
                          <a:solidFill>
                            <a:schemeClr val="accent2"/>
                          </a:solidFill>
                          <a:latin typeface="+mn-ea"/>
                          <a:ea typeface="+mn-ea"/>
                        </a:rPr>
                        <a:t>●●への</a:t>
                      </a:r>
                      <a:br>
                        <a:rPr kumimoji="1" lang="en-US" altLang="ja-JP" sz="1400" dirty="0">
                          <a:solidFill>
                            <a:schemeClr val="accent2"/>
                          </a:solidFill>
                          <a:latin typeface="+mn-ea"/>
                          <a:ea typeface="+mn-ea"/>
                        </a:rPr>
                      </a:br>
                      <a:r>
                        <a:rPr kumimoji="1" lang="ja-JP" altLang="en-US" sz="1400" dirty="0">
                          <a:solidFill>
                            <a:schemeClr val="accent2"/>
                          </a:solidFill>
                          <a:latin typeface="+mn-ea"/>
                          <a:ea typeface="+mn-ea"/>
                        </a:rPr>
                        <a:t>活用・展開</a:t>
                      </a:r>
                    </a:p>
                  </a:txBody>
                  <a:tcPr anchor="ct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hMerge="1">
                  <a:txBody>
                    <a:bodyPr/>
                    <a:lstStyle/>
                    <a:p>
                      <a:endParaRPr kumimoji="1" lang="ja-JP" altLang="en-US"/>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solidFill>
                      <a:srgbClr val="CEDAEB"/>
                    </a:solid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400" dirty="0">
                        <a:solidFill>
                          <a:schemeClr val="accent2"/>
                        </a:solidFill>
                        <a:latin typeface="+mn-ea"/>
                        <a:ea typeface="+mn-ea"/>
                      </a:endParaRPr>
                    </a:p>
                  </a:txBody>
                  <a:tcPr>
                    <a:lnL w="12700" cap="flat" cmpd="sng" algn="ctr">
                      <a:solidFill>
                        <a:srgbClr val="3D6AA7"/>
                      </a:solidFill>
                      <a:prstDash val="solid"/>
                      <a:round/>
                      <a:headEnd type="none" w="med" len="med"/>
                      <a:tailEnd type="none" w="med" len="med"/>
                    </a:lnL>
                    <a:lnR w="12700" cap="flat" cmpd="sng" algn="ctr">
                      <a:solidFill>
                        <a:srgbClr val="3D6AA7"/>
                      </a:solidFill>
                      <a:prstDash val="solid"/>
                      <a:round/>
                      <a:headEnd type="none" w="med" len="med"/>
                      <a:tailEnd type="none" w="med" len="med"/>
                    </a:lnR>
                    <a:lnT w="12700" cap="flat" cmpd="sng" algn="ctr">
                      <a:solidFill>
                        <a:srgbClr val="3D6AA7"/>
                      </a:solidFill>
                      <a:prstDash val="solid"/>
                      <a:round/>
                      <a:headEnd type="none" w="med" len="med"/>
                      <a:tailEnd type="none" w="med" len="med"/>
                    </a:lnT>
                    <a:lnB w="12700" cap="flat" cmpd="sng" algn="ctr">
                      <a:solidFill>
                        <a:srgbClr val="3D6AA7"/>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983003060"/>
                  </a:ext>
                </a:extLst>
              </a:tr>
            </a:tbl>
          </a:graphicData>
        </a:graphic>
      </p:graphicFrame>
      <p:sp>
        <p:nvSpPr>
          <p:cNvPr id="55" name="ホームベース 8">
            <a:extLst>
              <a:ext uri="{FF2B5EF4-FFF2-40B4-BE49-F238E27FC236}">
                <a16:creationId xmlns:a16="http://schemas.microsoft.com/office/drawing/2014/main" id="{D18E6A52-C0FE-212C-0A27-16A29F0CA009}"/>
              </a:ext>
            </a:extLst>
          </p:cNvPr>
          <p:cNvSpPr/>
          <p:nvPr/>
        </p:nvSpPr>
        <p:spPr bwMode="auto">
          <a:xfrm>
            <a:off x="2598170" y="3698695"/>
            <a:ext cx="1171575"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56" name="ホームベース 9">
            <a:extLst>
              <a:ext uri="{FF2B5EF4-FFF2-40B4-BE49-F238E27FC236}">
                <a16:creationId xmlns:a16="http://schemas.microsoft.com/office/drawing/2014/main" id="{FC623A98-CEBC-D893-B6F5-163AC14B2DE2}"/>
              </a:ext>
            </a:extLst>
          </p:cNvPr>
          <p:cNvSpPr/>
          <p:nvPr/>
        </p:nvSpPr>
        <p:spPr bwMode="auto">
          <a:xfrm>
            <a:off x="3798074" y="3698695"/>
            <a:ext cx="1944216"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67" name="ホームベース 9">
            <a:extLst>
              <a:ext uri="{FF2B5EF4-FFF2-40B4-BE49-F238E27FC236}">
                <a16:creationId xmlns:a16="http://schemas.microsoft.com/office/drawing/2014/main" id="{DAE2A192-9F88-9B84-D72B-01E7BDB9F980}"/>
              </a:ext>
            </a:extLst>
          </p:cNvPr>
          <p:cNvSpPr/>
          <p:nvPr/>
        </p:nvSpPr>
        <p:spPr bwMode="auto">
          <a:xfrm>
            <a:off x="3797551" y="5036489"/>
            <a:ext cx="1130068"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dirty="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dirty="0">
              <a:ln>
                <a:noFill/>
              </a:ln>
              <a:solidFill>
                <a:srgbClr val="3D6AA7"/>
              </a:solidFill>
              <a:effectLst/>
              <a:uLnTx/>
              <a:uFillTx/>
              <a:latin typeface="Arial" charset="0"/>
              <a:ea typeface="ＭＳ Ｐゴシック" charset="-128"/>
            </a:endParaRPr>
          </a:p>
        </p:txBody>
      </p:sp>
      <p:sp>
        <p:nvSpPr>
          <p:cNvPr id="68" name="ホームベース 9">
            <a:extLst>
              <a:ext uri="{FF2B5EF4-FFF2-40B4-BE49-F238E27FC236}">
                <a16:creationId xmlns:a16="http://schemas.microsoft.com/office/drawing/2014/main" id="{A1146459-D41F-D71C-AA9D-8D27ECBAA2B7}"/>
              </a:ext>
            </a:extLst>
          </p:cNvPr>
          <p:cNvSpPr/>
          <p:nvPr/>
        </p:nvSpPr>
        <p:spPr bwMode="auto">
          <a:xfrm>
            <a:off x="3798074" y="4183793"/>
            <a:ext cx="1944216"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dirty="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dirty="0">
              <a:ln>
                <a:noFill/>
              </a:ln>
              <a:solidFill>
                <a:srgbClr val="3D6AA7"/>
              </a:solidFill>
              <a:effectLst/>
              <a:uLnTx/>
              <a:uFillTx/>
              <a:latin typeface="Arial" charset="0"/>
              <a:ea typeface="ＭＳ Ｐゴシック" charset="-128"/>
            </a:endParaRPr>
          </a:p>
        </p:txBody>
      </p:sp>
      <p:sp>
        <p:nvSpPr>
          <p:cNvPr id="69" name="ホームベース 9">
            <a:extLst>
              <a:ext uri="{FF2B5EF4-FFF2-40B4-BE49-F238E27FC236}">
                <a16:creationId xmlns:a16="http://schemas.microsoft.com/office/drawing/2014/main" id="{A9E4B8B5-010D-3AC2-E0B5-8D83F271A5F9}"/>
              </a:ext>
            </a:extLst>
          </p:cNvPr>
          <p:cNvSpPr/>
          <p:nvPr/>
        </p:nvSpPr>
        <p:spPr bwMode="auto">
          <a:xfrm>
            <a:off x="5742291" y="5048208"/>
            <a:ext cx="1130068"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70" name="ホームベース 9">
            <a:extLst>
              <a:ext uri="{FF2B5EF4-FFF2-40B4-BE49-F238E27FC236}">
                <a16:creationId xmlns:a16="http://schemas.microsoft.com/office/drawing/2014/main" id="{BE57D9A6-232C-5F91-EFD5-E6D5D0D082B4}"/>
              </a:ext>
            </a:extLst>
          </p:cNvPr>
          <p:cNvSpPr/>
          <p:nvPr/>
        </p:nvSpPr>
        <p:spPr bwMode="auto">
          <a:xfrm>
            <a:off x="6994150" y="5048208"/>
            <a:ext cx="1130068"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71" name="ホームベース 9">
            <a:extLst>
              <a:ext uri="{FF2B5EF4-FFF2-40B4-BE49-F238E27FC236}">
                <a16:creationId xmlns:a16="http://schemas.microsoft.com/office/drawing/2014/main" id="{8965FEB2-D549-4B7E-28F7-3D2B9245F9C3}"/>
              </a:ext>
            </a:extLst>
          </p:cNvPr>
          <p:cNvSpPr/>
          <p:nvPr/>
        </p:nvSpPr>
        <p:spPr bwMode="auto">
          <a:xfrm>
            <a:off x="5742290" y="5422771"/>
            <a:ext cx="2381927"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23" name="ホームベース 9">
            <a:extLst>
              <a:ext uri="{FF2B5EF4-FFF2-40B4-BE49-F238E27FC236}">
                <a16:creationId xmlns:a16="http://schemas.microsoft.com/office/drawing/2014/main" id="{97399B3E-86C3-0721-4CE8-0BA6BAF70E25}"/>
              </a:ext>
            </a:extLst>
          </p:cNvPr>
          <p:cNvSpPr/>
          <p:nvPr/>
        </p:nvSpPr>
        <p:spPr bwMode="auto">
          <a:xfrm>
            <a:off x="7559184" y="6006299"/>
            <a:ext cx="1130068"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a:ln>
                <a:noFill/>
              </a:ln>
              <a:solidFill>
                <a:srgbClr val="3D6AA7"/>
              </a:solidFill>
              <a:effectLst/>
              <a:uLnTx/>
              <a:uFillTx/>
              <a:latin typeface="Arial" charset="0"/>
              <a:ea typeface="ＭＳ Ｐゴシック" charset="-128"/>
            </a:endParaRPr>
          </a:p>
        </p:txBody>
      </p:sp>
      <p:sp>
        <p:nvSpPr>
          <p:cNvPr id="24" name="テキスト ボックス 23">
            <a:extLst>
              <a:ext uri="{FF2B5EF4-FFF2-40B4-BE49-F238E27FC236}">
                <a16:creationId xmlns:a16="http://schemas.microsoft.com/office/drawing/2014/main" id="{916B1E77-F6A7-2491-1BDA-DFBB0651E672}"/>
              </a:ext>
            </a:extLst>
          </p:cNvPr>
          <p:cNvSpPr txBox="1"/>
          <p:nvPr/>
        </p:nvSpPr>
        <p:spPr>
          <a:xfrm>
            <a:off x="2598170" y="3926858"/>
            <a:ext cx="1859805" cy="246221"/>
          </a:xfrm>
          <a:prstGeom prst="rect">
            <a:avLst/>
          </a:prstGeom>
          <a:noFill/>
        </p:spPr>
        <p:txBody>
          <a:bodyPr wrap="none" rtlCol="0">
            <a:spAutoFit/>
          </a:bodyPr>
          <a:lstStyle/>
          <a:p>
            <a:pPr marL="171450" indent="-171450" algn="l">
              <a:buFont typeface="Wingdings" panose="05000000000000000000" pitchFamily="2" charset="2"/>
              <a:buChar char="ü"/>
            </a:pPr>
            <a:r>
              <a:rPr kumimoji="1" lang="ja-JP" altLang="en-US" sz="1000" dirty="0">
                <a:solidFill>
                  <a:schemeClr val="accent2"/>
                </a:solidFill>
                <a:latin typeface="+mn-ea"/>
                <a:cs typeface="Arial" panose="020B0604020202020204" pitchFamily="34" charset="0"/>
              </a:rPr>
              <a:t>先行して、●●を中心に実施</a:t>
            </a:r>
          </a:p>
        </p:txBody>
      </p:sp>
      <p:sp>
        <p:nvSpPr>
          <p:cNvPr id="25" name="テキスト ボックス 24">
            <a:extLst>
              <a:ext uri="{FF2B5EF4-FFF2-40B4-BE49-F238E27FC236}">
                <a16:creationId xmlns:a16="http://schemas.microsoft.com/office/drawing/2014/main" id="{5FCF3680-B9B5-7520-E86F-40220C90AB62}"/>
              </a:ext>
            </a:extLst>
          </p:cNvPr>
          <p:cNvSpPr txBox="1"/>
          <p:nvPr/>
        </p:nvSpPr>
        <p:spPr>
          <a:xfrm>
            <a:off x="3812062" y="4423472"/>
            <a:ext cx="1888659" cy="246221"/>
          </a:xfrm>
          <a:prstGeom prst="rect">
            <a:avLst/>
          </a:prstGeom>
          <a:noFill/>
        </p:spPr>
        <p:txBody>
          <a:bodyPr wrap="none" rtlCol="0">
            <a:spAutoFit/>
          </a:bodyPr>
          <a:lstStyle/>
          <a:p>
            <a:pPr marL="171450" indent="-171450" algn="l">
              <a:buFont typeface="Wingdings" panose="05000000000000000000" pitchFamily="2" charset="2"/>
              <a:buChar char="ü"/>
            </a:pPr>
            <a:r>
              <a:rPr kumimoji="1" lang="ja-JP" altLang="en-US" sz="1000">
                <a:solidFill>
                  <a:schemeClr val="accent2"/>
                </a:solidFill>
                <a:latin typeface="+mn-ea"/>
                <a:cs typeface="Arial" panose="020B0604020202020204" pitchFamily="34" charset="0"/>
              </a:rPr>
              <a:t>●●や●●を参加者に加える</a:t>
            </a:r>
            <a:endParaRPr kumimoji="1" lang="en-US" altLang="ja-JP" sz="1000">
              <a:solidFill>
                <a:schemeClr val="accent2"/>
              </a:solidFill>
              <a:latin typeface="+mn-ea"/>
              <a:cs typeface="Arial" panose="020B0604020202020204" pitchFamily="34" charset="0"/>
            </a:endParaRPr>
          </a:p>
        </p:txBody>
      </p:sp>
      <p:cxnSp>
        <p:nvCxnSpPr>
          <p:cNvPr id="26" name="コネクタ: カギ線 25">
            <a:extLst>
              <a:ext uri="{FF2B5EF4-FFF2-40B4-BE49-F238E27FC236}">
                <a16:creationId xmlns:a16="http://schemas.microsoft.com/office/drawing/2014/main" id="{B523B8BE-8B12-89D3-E27C-7945FCF99EEC}"/>
              </a:ext>
            </a:extLst>
          </p:cNvPr>
          <p:cNvCxnSpPr>
            <a:cxnSpLocks/>
            <a:stCxn id="68" idx="3"/>
            <a:endCxn id="69" idx="0"/>
          </p:cNvCxnSpPr>
          <p:nvPr/>
        </p:nvCxnSpPr>
        <p:spPr>
          <a:xfrm>
            <a:off x="5742290" y="4313059"/>
            <a:ext cx="500402" cy="735149"/>
          </a:xfrm>
          <a:prstGeom prst="bentConnector2">
            <a:avLst/>
          </a:prstGeom>
          <a:ln w="9525">
            <a:solidFill>
              <a:schemeClr val="accent2"/>
            </a:solidFill>
            <a:tailEnd type="triangle"/>
          </a:ln>
        </p:spPr>
        <p:style>
          <a:lnRef idx="1">
            <a:schemeClr val="accent1"/>
          </a:lnRef>
          <a:fillRef idx="0">
            <a:schemeClr val="accent1"/>
          </a:fillRef>
          <a:effectRef idx="0">
            <a:schemeClr val="accent1"/>
          </a:effectRef>
          <a:fontRef idx="minor">
            <a:schemeClr val="tx1"/>
          </a:fontRef>
        </p:style>
      </p:cxnSp>
      <p:sp>
        <p:nvSpPr>
          <p:cNvPr id="29" name="テキスト ボックス 28">
            <a:extLst>
              <a:ext uri="{FF2B5EF4-FFF2-40B4-BE49-F238E27FC236}">
                <a16:creationId xmlns:a16="http://schemas.microsoft.com/office/drawing/2014/main" id="{8F61D054-531A-97C3-21CA-00734F624C11}"/>
              </a:ext>
            </a:extLst>
          </p:cNvPr>
          <p:cNvSpPr txBox="1"/>
          <p:nvPr/>
        </p:nvSpPr>
        <p:spPr>
          <a:xfrm>
            <a:off x="5674697" y="4323102"/>
            <a:ext cx="1556836" cy="400110"/>
          </a:xfrm>
          <a:prstGeom prst="rect">
            <a:avLst/>
          </a:prstGeom>
          <a:noFill/>
        </p:spPr>
        <p:txBody>
          <a:bodyPr wrap="none" rtlCol="0">
            <a:spAutoFit/>
          </a:bodyPr>
          <a:lstStyle/>
          <a:p>
            <a:pPr marL="171450" indent="-171450" algn="l">
              <a:buFont typeface="Wingdings" panose="05000000000000000000" pitchFamily="2" charset="2"/>
              <a:buChar char="ü"/>
            </a:pPr>
            <a:r>
              <a:rPr kumimoji="1" lang="ja-JP" altLang="en-US" sz="1000" dirty="0">
                <a:solidFill>
                  <a:schemeClr val="accent2"/>
                </a:solidFill>
                <a:latin typeface="+mn-ea"/>
                <a:cs typeface="Arial" panose="020B0604020202020204" pitchFamily="34" charset="0"/>
              </a:rPr>
              <a:t>●●の受講者を中心に</a:t>
            </a:r>
            <a:br>
              <a:rPr kumimoji="1" lang="en-US" altLang="ja-JP" sz="1000" dirty="0">
                <a:solidFill>
                  <a:schemeClr val="accent2"/>
                </a:solidFill>
                <a:latin typeface="+mn-ea"/>
                <a:cs typeface="Arial" panose="020B0604020202020204" pitchFamily="34" charset="0"/>
              </a:rPr>
            </a:br>
            <a:r>
              <a:rPr kumimoji="1" lang="ja-JP" altLang="en-US" sz="1000" dirty="0">
                <a:solidFill>
                  <a:schemeClr val="accent2"/>
                </a:solidFill>
                <a:latin typeface="+mn-ea"/>
                <a:cs typeface="Arial" panose="020B0604020202020204" pitchFamily="34" charset="0"/>
              </a:rPr>
              <a:t>●●を企画</a:t>
            </a:r>
            <a:endParaRPr kumimoji="1" lang="en-US" altLang="ja-JP" sz="1000" dirty="0">
              <a:solidFill>
                <a:schemeClr val="accent2"/>
              </a:solidFill>
              <a:latin typeface="+mn-ea"/>
              <a:cs typeface="Arial" panose="020B0604020202020204" pitchFamily="34" charset="0"/>
            </a:endParaRPr>
          </a:p>
        </p:txBody>
      </p:sp>
      <p:sp>
        <p:nvSpPr>
          <p:cNvPr id="31" name="テキスト ボックス 30">
            <a:extLst>
              <a:ext uri="{FF2B5EF4-FFF2-40B4-BE49-F238E27FC236}">
                <a16:creationId xmlns:a16="http://schemas.microsoft.com/office/drawing/2014/main" id="{A72BF92C-A402-6D0D-F1B9-B35CF7F72188}"/>
              </a:ext>
            </a:extLst>
          </p:cNvPr>
          <p:cNvSpPr txBox="1"/>
          <p:nvPr/>
        </p:nvSpPr>
        <p:spPr>
          <a:xfrm>
            <a:off x="7224066" y="6264831"/>
            <a:ext cx="1999265" cy="246221"/>
          </a:xfrm>
          <a:prstGeom prst="rect">
            <a:avLst/>
          </a:prstGeom>
          <a:noFill/>
        </p:spPr>
        <p:txBody>
          <a:bodyPr wrap="none" rtlCol="0">
            <a:spAutoFit/>
          </a:bodyPr>
          <a:lstStyle/>
          <a:p>
            <a:pPr marL="171450" indent="-171450" algn="l">
              <a:buFont typeface="Wingdings" panose="05000000000000000000" pitchFamily="2" charset="2"/>
              <a:buChar char="ü"/>
            </a:pPr>
            <a:r>
              <a:rPr kumimoji="1" lang="ja-JP" altLang="en-US" sz="1000" dirty="0">
                <a:solidFill>
                  <a:schemeClr val="accent2"/>
                </a:solidFill>
                <a:latin typeface="+mn-ea"/>
                <a:cs typeface="Arial" panose="020B0604020202020204" pitchFamily="34" charset="0"/>
              </a:rPr>
              <a:t>●●業務への適用について協議</a:t>
            </a:r>
            <a:endParaRPr kumimoji="1" lang="en-US" altLang="ja-JP" sz="1000" dirty="0">
              <a:solidFill>
                <a:schemeClr val="accent2"/>
              </a:solidFill>
              <a:latin typeface="+mn-ea"/>
              <a:cs typeface="Arial" panose="020B0604020202020204" pitchFamily="34" charset="0"/>
            </a:endParaRPr>
          </a:p>
        </p:txBody>
      </p:sp>
      <p:sp>
        <p:nvSpPr>
          <p:cNvPr id="6" name="ホームベース 8">
            <a:extLst>
              <a:ext uri="{FF2B5EF4-FFF2-40B4-BE49-F238E27FC236}">
                <a16:creationId xmlns:a16="http://schemas.microsoft.com/office/drawing/2014/main" id="{00CC03C5-AC11-AE0F-5940-F2636711B174}"/>
              </a:ext>
            </a:extLst>
          </p:cNvPr>
          <p:cNvSpPr/>
          <p:nvPr/>
        </p:nvSpPr>
        <p:spPr bwMode="auto">
          <a:xfrm>
            <a:off x="2598170" y="3159305"/>
            <a:ext cx="1171575" cy="258532"/>
          </a:xfrm>
          <a:prstGeom prst="homePlate">
            <a:avLst/>
          </a:prstGeom>
          <a:solidFill>
            <a:srgbClr val="CEDAEB"/>
          </a:solidFill>
          <a:ln w="12700" cap="flat" cmpd="sng" algn="ctr">
            <a:noFill/>
            <a:prstDash val="solid"/>
            <a:round/>
            <a:headEnd type="none" w="med" len="med"/>
            <a:tailEnd type="none" w="med" len="med"/>
          </a:ln>
          <a:effectLst/>
        </p:spPr>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en-US" altLang="ja-JP" sz="1000" b="0" i="0" u="none" strike="noStrike" kern="0" cap="none" spc="0" normalizeH="0" baseline="0" noProof="0" dirty="0">
                <a:ln>
                  <a:noFill/>
                </a:ln>
                <a:solidFill>
                  <a:srgbClr val="3D6AA7"/>
                </a:solidFill>
                <a:effectLst/>
                <a:uLnTx/>
                <a:uFillTx/>
                <a:latin typeface="Arial" charset="0"/>
                <a:ea typeface="ＭＳ Ｐゴシック" charset="-128"/>
              </a:rPr>
              <a:t>XXXX</a:t>
            </a:r>
            <a:endParaRPr kumimoji="0" lang="ja-JP" altLang="en-US" sz="1000" b="0" i="0" u="none" strike="noStrike" kern="0" cap="none" spc="0" normalizeH="0" baseline="0" noProof="0" dirty="0">
              <a:ln>
                <a:noFill/>
              </a:ln>
              <a:solidFill>
                <a:srgbClr val="3D6AA7"/>
              </a:solidFill>
              <a:effectLst/>
              <a:uLnTx/>
              <a:uFillTx/>
              <a:latin typeface="Arial" charset="0"/>
              <a:ea typeface="ＭＳ Ｐゴシック" charset="-128"/>
            </a:endParaRPr>
          </a:p>
        </p:txBody>
      </p:sp>
      <p:sp>
        <p:nvSpPr>
          <p:cNvPr id="7" name="テキスト ボックス 6">
            <a:extLst>
              <a:ext uri="{FF2B5EF4-FFF2-40B4-BE49-F238E27FC236}">
                <a16:creationId xmlns:a16="http://schemas.microsoft.com/office/drawing/2014/main" id="{0335B4D7-659C-5C14-2B31-287A1D417E8A}"/>
              </a:ext>
            </a:extLst>
          </p:cNvPr>
          <p:cNvSpPr txBox="1"/>
          <p:nvPr/>
        </p:nvSpPr>
        <p:spPr>
          <a:xfrm>
            <a:off x="3842684" y="3296030"/>
            <a:ext cx="2177199" cy="246221"/>
          </a:xfrm>
          <a:prstGeom prst="rect">
            <a:avLst/>
          </a:prstGeom>
          <a:noFill/>
        </p:spPr>
        <p:txBody>
          <a:bodyPr wrap="none" rtlCol="0">
            <a:spAutoFit/>
          </a:bodyPr>
          <a:lstStyle/>
          <a:p>
            <a:pPr marL="171450" indent="-171450" algn="l">
              <a:buFont typeface="Wingdings" panose="05000000000000000000" pitchFamily="2" charset="2"/>
              <a:buChar char="ü"/>
            </a:pPr>
            <a:r>
              <a:rPr kumimoji="1" lang="ja-JP" altLang="en-US" sz="1000" dirty="0">
                <a:solidFill>
                  <a:schemeClr val="accent2"/>
                </a:solidFill>
                <a:latin typeface="+mn-ea"/>
                <a:cs typeface="Arial" panose="020B0604020202020204" pitchFamily="34" charset="0"/>
              </a:rPr>
              <a:t>●月までに、●●について詳細設計</a:t>
            </a:r>
          </a:p>
        </p:txBody>
      </p:sp>
      <p:cxnSp>
        <p:nvCxnSpPr>
          <p:cNvPr id="8" name="コネクタ: カギ線 7">
            <a:extLst>
              <a:ext uri="{FF2B5EF4-FFF2-40B4-BE49-F238E27FC236}">
                <a16:creationId xmlns:a16="http://schemas.microsoft.com/office/drawing/2014/main" id="{5655A548-30D6-5230-E5A0-8069DE84308F}"/>
              </a:ext>
            </a:extLst>
          </p:cNvPr>
          <p:cNvCxnSpPr>
            <a:cxnSpLocks/>
            <a:stCxn id="6" idx="3"/>
            <a:endCxn id="56" idx="0"/>
          </p:cNvCxnSpPr>
          <p:nvPr/>
        </p:nvCxnSpPr>
        <p:spPr>
          <a:xfrm>
            <a:off x="3769745" y="3288571"/>
            <a:ext cx="935804" cy="410124"/>
          </a:xfrm>
          <a:prstGeom prst="bentConnector2">
            <a:avLst/>
          </a:prstGeom>
          <a:ln w="9525">
            <a:solidFill>
              <a:schemeClr val="accent2"/>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4359958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5-3. </a:t>
            </a:r>
            <a:r>
              <a:rPr lang="ja-JP" altLang="en-US"/>
              <a:t>補助事業の効果を高めるための要検討事項・変更可能性</a:t>
            </a:r>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1846659"/>
          </a:xfrm>
        </p:spPr>
        <p:txBody>
          <a:bodyPr>
            <a:spAutoFit/>
          </a:bodyPr>
          <a:lstStyle/>
          <a:p>
            <a:r>
              <a:rPr lang="ja-JP" altLang="en-US" sz="1200" b="1" dirty="0">
                <a:solidFill>
                  <a:schemeClr val="accent5"/>
                </a:solidFill>
              </a:rPr>
              <a:t>本項目は特に記載事項が無ければ不要。共同講座の開始までの間に検討・準備・トライアル期間を経るものについては、事業期間中に実施する具体的な検討・準備・トライアル内容も含めて記載してください。</a:t>
            </a:r>
            <a:endParaRPr lang="en-US" altLang="ja-JP" sz="1200" b="1" dirty="0">
              <a:solidFill>
                <a:schemeClr val="accent5"/>
              </a:solidFill>
            </a:endParaRPr>
          </a:p>
          <a:p>
            <a:r>
              <a:rPr lang="ja-JP" altLang="en-US" sz="1200" dirty="0"/>
              <a:t>補助事業を実施するうえ</a:t>
            </a:r>
            <a:r>
              <a:rPr lang="ja-JP" altLang="en-US" sz="1200"/>
              <a:t>で、効果</a:t>
            </a:r>
            <a:r>
              <a:rPr lang="ja-JP" altLang="en-US" sz="1200" dirty="0"/>
              <a:t>をより高めるために、検討や検証が必要な事項があれば記載してください。</a:t>
            </a:r>
            <a:endParaRPr lang="en-US" altLang="ja-JP" sz="1200" dirty="0"/>
          </a:p>
          <a:p>
            <a:r>
              <a:rPr lang="ja-JP" altLang="en-US" sz="1200" dirty="0"/>
              <a:t>上記の要検討・検証事項によって、補助事業の実施事項が変更する可能性がある場合は、その範囲を説明してください。</a:t>
            </a:r>
            <a:endParaRPr lang="en-US" altLang="ja-JP" sz="1200" dirty="0">
              <a:solidFill>
                <a:schemeClr val="accent2"/>
              </a:solidFill>
            </a:endParaRPr>
          </a:p>
          <a:p>
            <a:pPr marL="0" indent="0">
              <a:buNone/>
            </a:pPr>
            <a:r>
              <a:rPr lang="ja-JP" altLang="en-US" sz="1200" dirty="0">
                <a:solidFill>
                  <a:schemeClr val="accent2"/>
                </a:solidFill>
              </a:rPr>
              <a:t>（記載例）</a:t>
            </a:r>
            <a:endParaRPr lang="en-US" altLang="ja-JP" sz="1200" dirty="0">
              <a:solidFill>
                <a:schemeClr val="accent2"/>
              </a:solidFill>
            </a:endParaRPr>
          </a:p>
          <a:p>
            <a:r>
              <a:rPr lang="ja-JP" altLang="en-US" sz="1200" dirty="0">
                <a:solidFill>
                  <a:schemeClr val="accent2"/>
                </a:solidFill>
              </a:rPr>
              <a:t>共同講座の実施において、●●がどの程度効果的かが不明瞭。本件は第一回の●●を先行実施のうえ、その反応を踏まえて第二回目以降の実施内容を検討する。</a:t>
            </a:r>
            <a:endParaRPr lang="en-US" altLang="ja-JP" sz="1200" dirty="0">
              <a:solidFill>
                <a:schemeClr val="accent2"/>
              </a:solidFill>
            </a:endParaRPr>
          </a:p>
          <a:p>
            <a:r>
              <a:rPr lang="ja-JP" altLang="en-US" sz="1200" dirty="0">
                <a:solidFill>
                  <a:schemeClr val="accent2"/>
                </a:solidFill>
              </a:rPr>
              <a:t>上記によって、実施方法が●●から●●に変更する可能性はあるが、いずれも●●に関する効果が高い方を選択する予定。</a:t>
            </a:r>
            <a:endParaRPr lang="en-US" altLang="ja-JP" sz="1200" dirty="0">
              <a:solidFill>
                <a:schemeClr val="accent2"/>
              </a:solidFill>
            </a:endParaRPr>
          </a:p>
        </p:txBody>
      </p:sp>
      <p:cxnSp>
        <p:nvCxnSpPr>
          <p:cNvPr id="2" name="直線コネクタ 1">
            <a:extLst>
              <a:ext uri="{FF2B5EF4-FFF2-40B4-BE49-F238E27FC236}">
                <a16:creationId xmlns:a16="http://schemas.microsoft.com/office/drawing/2014/main" id="{B3FEDEE2-07C9-0658-2C7A-FFA833BC33A2}"/>
              </a:ext>
            </a:extLst>
          </p:cNvPr>
          <p:cNvCxnSpPr>
            <a:cxnSpLocks/>
          </p:cNvCxnSpPr>
          <p:nvPr/>
        </p:nvCxnSpPr>
        <p:spPr>
          <a:xfrm>
            <a:off x="656560" y="3760260"/>
            <a:ext cx="2021143"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3" name="テキスト ボックス 2">
            <a:extLst>
              <a:ext uri="{FF2B5EF4-FFF2-40B4-BE49-F238E27FC236}">
                <a16:creationId xmlns:a16="http://schemas.microsoft.com/office/drawing/2014/main" id="{F6247C2A-5389-BAE0-753E-7FD585B2511B}"/>
              </a:ext>
            </a:extLst>
          </p:cNvPr>
          <p:cNvSpPr txBox="1"/>
          <p:nvPr/>
        </p:nvSpPr>
        <p:spPr>
          <a:xfrm>
            <a:off x="638557" y="3440033"/>
            <a:ext cx="1342034"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要検討・検証事項</a:t>
            </a:r>
          </a:p>
        </p:txBody>
      </p:sp>
      <p:sp>
        <p:nvSpPr>
          <p:cNvPr id="4" name="テキスト ボックス 3">
            <a:extLst>
              <a:ext uri="{FF2B5EF4-FFF2-40B4-BE49-F238E27FC236}">
                <a16:creationId xmlns:a16="http://schemas.microsoft.com/office/drawing/2014/main" id="{99129692-871C-3B84-9B1B-30C509823BDE}"/>
              </a:ext>
            </a:extLst>
          </p:cNvPr>
          <p:cNvSpPr txBox="1"/>
          <p:nvPr/>
        </p:nvSpPr>
        <p:spPr>
          <a:xfrm>
            <a:off x="656561" y="4024194"/>
            <a:ext cx="2021142" cy="1160101"/>
          </a:xfrm>
          <a:prstGeom prst="rect">
            <a:avLst/>
          </a:prstGeom>
          <a:solidFill>
            <a:schemeClr val="accent2">
              <a:lumMod val="20000"/>
              <a:lumOff val="80000"/>
            </a:schemeClr>
          </a:solidFill>
        </p:spPr>
        <p:txBody>
          <a:bodyPr wrap="non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●●が実施できるか。</a:t>
            </a:r>
            <a:endParaRPr kumimoji="1" lang="en-US" altLang="ja-JP" sz="1100">
              <a:solidFill>
                <a:schemeClr val="accent2"/>
              </a:solidFill>
              <a:latin typeface="+mn-ea"/>
              <a:cs typeface="Arial" panose="020B0604020202020204" pitchFamily="34" charset="0"/>
            </a:endParaRPr>
          </a:p>
        </p:txBody>
      </p:sp>
      <p:sp>
        <p:nvSpPr>
          <p:cNvPr id="5" name="テキスト ボックス 4">
            <a:extLst>
              <a:ext uri="{FF2B5EF4-FFF2-40B4-BE49-F238E27FC236}">
                <a16:creationId xmlns:a16="http://schemas.microsoft.com/office/drawing/2014/main" id="{E9599ABF-3A50-1F69-BDF4-302D5B28AC21}"/>
              </a:ext>
            </a:extLst>
          </p:cNvPr>
          <p:cNvSpPr txBox="1"/>
          <p:nvPr/>
        </p:nvSpPr>
        <p:spPr>
          <a:xfrm>
            <a:off x="656561" y="5301208"/>
            <a:ext cx="2021142" cy="1160101"/>
          </a:xfrm>
          <a:prstGeom prst="rect">
            <a:avLst/>
          </a:prstGeom>
          <a:solidFill>
            <a:schemeClr val="accent2">
              <a:lumMod val="20000"/>
              <a:lumOff val="80000"/>
            </a:schemeClr>
          </a:solidFill>
        </p:spPr>
        <p:txBody>
          <a:bodyPr wrap="non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●●が効果的か</a:t>
            </a:r>
            <a:endParaRPr kumimoji="1" lang="en-US" altLang="ja-JP" sz="1100">
              <a:solidFill>
                <a:schemeClr val="accent2"/>
              </a:solidFill>
              <a:latin typeface="+mn-ea"/>
              <a:cs typeface="Arial" panose="020B0604020202020204" pitchFamily="34" charset="0"/>
            </a:endParaRPr>
          </a:p>
        </p:txBody>
      </p:sp>
      <p:cxnSp>
        <p:nvCxnSpPr>
          <p:cNvPr id="7" name="直線コネクタ 6">
            <a:extLst>
              <a:ext uri="{FF2B5EF4-FFF2-40B4-BE49-F238E27FC236}">
                <a16:creationId xmlns:a16="http://schemas.microsoft.com/office/drawing/2014/main" id="{F7CA049A-16C7-E4AA-90F8-E0289B244E7B}"/>
              </a:ext>
            </a:extLst>
          </p:cNvPr>
          <p:cNvCxnSpPr>
            <a:cxnSpLocks/>
          </p:cNvCxnSpPr>
          <p:nvPr/>
        </p:nvCxnSpPr>
        <p:spPr>
          <a:xfrm>
            <a:off x="3320856" y="3760260"/>
            <a:ext cx="2021143"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8" name="テキスト ボックス 7">
            <a:extLst>
              <a:ext uri="{FF2B5EF4-FFF2-40B4-BE49-F238E27FC236}">
                <a16:creationId xmlns:a16="http://schemas.microsoft.com/office/drawing/2014/main" id="{6BCCED21-F165-39DA-323F-6933EEC2FD34}"/>
              </a:ext>
            </a:extLst>
          </p:cNvPr>
          <p:cNvSpPr txBox="1"/>
          <p:nvPr/>
        </p:nvSpPr>
        <p:spPr>
          <a:xfrm>
            <a:off x="3302853" y="3440033"/>
            <a:ext cx="800219"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検討方法</a:t>
            </a:r>
          </a:p>
        </p:txBody>
      </p:sp>
      <p:sp>
        <p:nvSpPr>
          <p:cNvPr id="9" name="テキスト ボックス 8">
            <a:extLst>
              <a:ext uri="{FF2B5EF4-FFF2-40B4-BE49-F238E27FC236}">
                <a16:creationId xmlns:a16="http://schemas.microsoft.com/office/drawing/2014/main" id="{2A87AEDB-0EB4-61DB-5607-8A3E253CEC4F}"/>
              </a:ext>
            </a:extLst>
          </p:cNvPr>
          <p:cNvSpPr txBox="1"/>
          <p:nvPr/>
        </p:nvSpPr>
        <p:spPr>
          <a:xfrm>
            <a:off x="3320857" y="4024194"/>
            <a:ext cx="2021142" cy="1160101"/>
          </a:xfrm>
          <a:prstGeom prst="rect">
            <a:avLst/>
          </a:prstGeom>
          <a:solidFill>
            <a:schemeClr val="accent2">
              <a:lumMod val="20000"/>
              <a:lumOff val="80000"/>
            </a:schemeClr>
          </a:solidFill>
        </p:spPr>
        <p:txBody>
          <a:bodyPr wrap="non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●●への打診・ヒアリング</a:t>
            </a:r>
            <a:br>
              <a:rPr lang="en-US" altLang="ja-JP" sz="1100">
                <a:solidFill>
                  <a:schemeClr val="accent2"/>
                </a:solidFill>
                <a:latin typeface="+mn-ea"/>
                <a:cs typeface="Arial" panose="020B0604020202020204" pitchFamily="34" charset="0"/>
              </a:rPr>
            </a:br>
            <a:r>
              <a:rPr lang="ja-JP" altLang="en-US" sz="1100">
                <a:solidFill>
                  <a:schemeClr val="accent2"/>
                </a:solidFill>
                <a:latin typeface="+mn-ea"/>
                <a:cs typeface="Arial" panose="020B0604020202020204" pitchFamily="34" charset="0"/>
              </a:rPr>
              <a:t>（●月～●月頃）</a:t>
            </a:r>
            <a:endParaRPr kumimoji="1" lang="en-US" altLang="ja-JP" sz="1100">
              <a:solidFill>
                <a:schemeClr val="accent2"/>
              </a:solidFill>
              <a:latin typeface="+mn-ea"/>
              <a:cs typeface="Arial" panose="020B0604020202020204" pitchFamily="34" charset="0"/>
            </a:endParaRPr>
          </a:p>
        </p:txBody>
      </p:sp>
      <p:sp>
        <p:nvSpPr>
          <p:cNvPr id="10" name="テキスト ボックス 9">
            <a:extLst>
              <a:ext uri="{FF2B5EF4-FFF2-40B4-BE49-F238E27FC236}">
                <a16:creationId xmlns:a16="http://schemas.microsoft.com/office/drawing/2014/main" id="{1101E29D-9A15-4DBB-96D0-FDC7E2BC65B3}"/>
              </a:ext>
            </a:extLst>
          </p:cNvPr>
          <p:cNvSpPr txBox="1"/>
          <p:nvPr/>
        </p:nvSpPr>
        <p:spPr>
          <a:xfrm>
            <a:off x="3320857" y="5301208"/>
            <a:ext cx="2021142" cy="1160101"/>
          </a:xfrm>
          <a:prstGeom prst="rect">
            <a:avLst/>
          </a:prstGeom>
          <a:solidFill>
            <a:schemeClr val="accent2">
              <a:lumMod val="20000"/>
              <a:lumOff val="80000"/>
            </a:schemeClr>
          </a:solidFill>
        </p:spPr>
        <p:txBody>
          <a:bodyPr wrap="non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●●をトライアルで実施</a:t>
            </a:r>
            <a:br>
              <a:rPr kumimoji="1" lang="en-US" altLang="ja-JP" sz="1100">
                <a:solidFill>
                  <a:schemeClr val="accent2"/>
                </a:solidFill>
                <a:latin typeface="+mn-ea"/>
                <a:cs typeface="Arial" panose="020B0604020202020204" pitchFamily="34" charset="0"/>
              </a:rPr>
            </a:br>
            <a:r>
              <a:rPr kumimoji="1" lang="ja-JP" altLang="en-US" sz="1100">
                <a:solidFill>
                  <a:schemeClr val="accent2"/>
                </a:solidFill>
                <a:latin typeface="+mn-ea"/>
                <a:cs typeface="Arial" panose="020B0604020202020204" pitchFamily="34" charset="0"/>
              </a:rPr>
              <a:t>（●月～●月頃</a:t>
            </a:r>
            <a:endParaRPr kumimoji="1" lang="en-US" altLang="ja-JP" sz="1100">
              <a:solidFill>
                <a:schemeClr val="accent2"/>
              </a:solidFill>
              <a:latin typeface="+mn-ea"/>
              <a:cs typeface="Arial" panose="020B0604020202020204" pitchFamily="34" charset="0"/>
            </a:endParaRPr>
          </a:p>
        </p:txBody>
      </p:sp>
      <p:cxnSp>
        <p:nvCxnSpPr>
          <p:cNvPr id="11" name="直線コネクタ 10">
            <a:extLst>
              <a:ext uri="{FF2B5EF4-FFF2-40B4-BE49-F238E27FC236}">
                <a16:creationId xmlns:a16="http://schemas.microsoft.com/office/drawing/2014/main" id="{974EE43E-EFC3-F5DF-7E2B-B2E7196B5FE3}"/>
              </a:ext>
            </a:extLst>
          </p:cNvPr>
          <p:cNvCxnSpPr>
            <a:cxnSpLocks/>
          </p:cNvCxnSpPr>
          <p:nvPr/>
        </p:nvCxnSpPr>
        <p:spPr>
          <a:xfrm>
            <a:off x="5961112" y="3760260"/>
            <a:ext cx="3384376"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13" name="テキスト ボックス 12">
            <a:extLst>
              <a:ext uri="{FF2B5EF4-FFF2-40B4-BE49-F238E27FC236}">
                <a16:creationId xmlns:a16="http://schemas.microsoft.com/office/drawing/2014/main" id="{CD7F04B4-D555-5657-007E-2DB2E0B05A01}"/>
              </a:ext>
            </a:extLst>
          </p:cNvPr>
          <p:cNvSpPr txBox="1"/>
          <p:nvPr/>
        </p:nvSpPr>
        <p:spPr>
          <a:xfrm>
            <a:off x="5943109" y="3440033"/>
            <a:ext cx="954107"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変更可能性</a:t>
            </a:r>
          </a:p>
        </p:txBody>
      </p:sp>
      <p:sp>
        <p:nvSpPr>
          <p:cNvPr id="17" name="テキスト ボックス 16">
            <a:extLst>
              <a:ext uri="{FF2B5EF4-FFF2-40B4-BE49-F238E27FC236}">
                <a16:creationId xmlns:a16="http://schemas.microsoft.com/office/drawing/2014/main" id="{81B95F10-47A1-6066-B093-B828FE6BF778}"/>
              </a:ext>
            </a:extLst>
          </p:cNvPr>
          <p:cNvSpPr txBox="1"/>
          <p:nvPr/>
        </p:nvSpPr>
        <p:spPr>
          <a:xfrm>
            <a:off x="5961112" y="4024194"/>
            <a:ext cx="1152128" cy="728055"/>
          </a:xfrm>
          <a:prstGeom prst="rect">
            <a:avLst/>
          </a:prstGeom>
          <a:solidFill>
            <a:schemeClr val="accent2">
              <a:lumMod val="20000"/>
              <a:lumOff val="80000"/>
            </a:schemeClr>
          </a:solidFill>
        </p:spPr>
        <p:txBody>
          <a:bodyPr wrap="none" rtlCol="0">
            <a:noAutofit/>
          </a:bodyPr>
          <a:lstStyle/>
          <a:p>
            <a:pPr algn="l">
              <a:spcAft>
                <a:spcPts val="300"/>
              </a:spcAft>
            </a:pPr>
            <a:r>
              <a:rPr kumimoji="1" lang="ja-JP" altLang="en-US" sz="1100" b="1">
                <a:solidFill>
                  <a:schemeClr val="accent2"/>
                </a:solidFill>
                <a:latin typeface="+mn-ea"/>
                <a:cs typeface="Arial" panose="020B0604020202020204" pitchFamily="34" charset="0"/>
              </a:rPr>
              <a:t>対象者の</a:t>
            </a:r>
            <a:br>
              <a:rPr kumimoji="1" lang="en-US" altLang="ja-JP" sz="1100" b="1">
                <a:solidFill>
                  <a:schemeClr val="accent2"/>
                </a:solidFill>
                <a:latin typeface="+mn-ea"/>
                <a:cs typeface="Arial" panose="020B0604020202020204" pitchFamily="34" charset="0"/>
              </a:rPr>
            </a:br>
            <a:r>
              <a:rPr kumimoji="1" lang="ja-JP" altLang="en-US" sz="1100" b="1">
                <a:solidFill>
                  <a:schemeClr val="accent2"/>
                </a:solidFill>
                <a:latin typeface="+mn-ea"/>
                <a:cs typeface="Arial" panose="020B0604020202020204" pitchFamily="34" charset="0"/>
              </a:rPr>
              <a:t>選抜方法</a:t>
            </a:r>
            <a:endParaRPr kumimoji="1" lang="en-US" altLang="ja-JP" sz="1100" b="1">
              <a:solidFill>
                <a:schemeClr val="accent2"/>
              </a:solidFill>
              <a:latin typeface="+mn-ea"/>
              <a:cs typeface="Arial" panose="020B0604020202020204" pitchFamily="34" charset="0"/>
            </a:endParaRPr>
          </a:p>
        </p:txBody>
      </p:sp>
      <p:sp>
        <p:nvSpPr>
          <p:cNvPr id="18" name="テキスト ボックス 17">
            <a:extLst>
              <a:ext uri="{FF2B5EF4-FFF2-40B4-BE49-F238E27FC236}">
                <a16:creationId xmlns:a16="http://schemas.microsoft.com/office/drawing/2014/main" id="{6BA8BE90-25FD-06F0-8EF8-32A5BAA0D297}"/>
              </a:ext>
            </a:extLst>
          </p:cNvPr>
          <p:cNvSpPr txBox="1"/>
          <p:nvPr/>
        </p:nvSpPr>
        <p:spPr>
          <a:xfrm>
            <a:off x="7329264" y="4024194"/>
            <a:ext cx="2016224" cy="728055"/>
          </a:xfrm>
          <a:prstGeom prst="rect">
            <a:avLst/>
          </a:prstGeom>
          <a:solidFill>
            <a:schemeClr val="accent2">
              <a:lumMod val="20000"/>
              <a:lumOff val="80000"/>
            </a:schemeClr>
          </a:solidFill>
        </p:spPr>
        <p:txBody>
          <a:bodyPr wrap="non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a:t>
            </a:r>
            <a:endParaRPr kumimoji="1" lang="en-US" altLang="ja-JP" sz="1100">
              <a:solidFill>
                <a:schemeClr val="accent2"/>
              </a:solidFill>
              <a:latin typeface="+mn-ea"/>
              <a:cs typeface="Arial" panose="020B0604020202020204" pitchFamily="34" charset="0"/>
            </a:endParaRPr>
          </a:p>
        </p:txBody>
      </p:sp>
      <p:sp>
        <p:nvSpPr>
          <p:cNvPr id="19" name="テキスト ボックス 18">
            <a:extLst>
              <a:ext uri="{FF2B5EF4-FFF2-40B4-BE49-F238E27FC236}">
                <a16:creationId xmlns:a16="http://schemas.microsoft.com/office/drawing/2014/main" id="{D4A23D32-2C22-4809-8DAA-FC8A5EC4E440}"/>
              </a:ext>
            </a:extLst>
          </p:cNvPr>
          <p:cNvSpPr txBox="1"/>
          <p:nvPr/>
        </p:nvSpPr>
        <p:spPr>
          <a:xfrm>
            <a:off x="5961112" y="4869160"/>
            <a:ext cx="1152128" cy="728055"/>
          </a:xfrm>
          <a:prstGeom prst="rect">
            <a:avLst/>
          </a:prstGeom>
          <a:solidFill>
            <a:schemeClr val="accent2">
              <a:lumMod val="20000"/>
              <a:lumOff val="80000"/>
            </a:schemeClr>
          </a:solidFill>
        </p:spPr>
        <p:txBody>
          <a:bodyPr wrap="none" rtlCol="0">
            <a:noAutofit/>
          </a:bodyPr>
          <a:lstStyle/>
          <a:p>
            <a:pPr algn="l">
              <a:spcAft>
                <a:spcPts val="300"/>
              </a:spcAft>
            </a:pPr>
            <a:r>
              <a:rPr lang="ja-JP" altLang="en-US" sz="1100" b="1">
                <a:solidFill>
                  <a:schemeClr val="accent2"/>
                </a:solidFill>
                <a:latin typeface="+mn-ea"/>
                <a:cs typeface="Arial" panose="020B0604020202020204" pitchFamily="34" charset="0"/>
              </a:rPr>
              <a:t>●●の</a:t>
            </a:r>
            <a:br>
              <a:rPr lang="en-US" altLang="ja-JP" sz="1100" b="1">
                <a:solidFill>
                  <a:schemeClr val="accent2"/>
                </a:solidFill>
                <a:latin typeface="+mn-ea"/>
                <a:cs typeface="Arial" panose="020B0604020202020204" pitchFamily="34" charset="0"/>
              </a:rPr>
            </a:br>
            <a:r>
              <a:rPr kumimoji="1" lang="ja-JP" altLang="en-US" sz="1100" b="1">
                <a:solidFill>
                  <a:schemeClr val="accent2"/>
                </a:solidFill>
                <a:latin typeface="+mn-ea"/>
                <a:cs typeface="Arial" panose="020B0604020202020204" pitchFamily="34" charset="0"/>
              </a:rPr>
              <a:t>実施内容</a:t>
            </a:r>
            <a:endParaRPr kumimoji="1" lang="en-US" altLang="ja-JP" sz="1100" b="1">
              <a:solidFill>
                <a:schemeClr val="accent2"/>
              </a:solidFill>
              <a:latin typeface="+mn-ea"/>
              <a:cs typeface="Arial" panose="020B0604020202020204" pitchFamily="34" charset="0"/>
            </a:endParaRPr>
          </a:p>
        </p:txBody>
      </p:sp>
      <p:sp>
        <p:nvSpPr>
          <p:cNvPr id="20" name="テキスト ボックス 19">
            <a:extLst>
              <a:ext uri="{FF2B5EF4-FFF2-40B4-BE49-F238E27FC236}">
                <a16:creationId xmlns:a16="http://schemas.microsoft.com/office/drawing/2014/main" id="{53B17DF0-8100-F085-8DA9-283A19A28E9C}"/>
              </a:ext>
            </a:extLst>
          </p:cNvPr>
          <p:cNvSpPr txBox="1"/>
          <p:nvPr/>
        </p:nvSpPr>
        <p:spPr>
          <a:xfrm>
            <a:off x="7329264" y="4848437"/>
            <a:ext cx="2016224" cy="728055"/>
          </a:xfrm>
          <a:prstGeom prst="rect">
            <a:avLst/>
          </a:prstGeom>
          <a:solidFill>
            <a:schemeClr val="accent2">
              <a:lumMod val="20000"/>
              <a:lumOff val="80000"/>
            </a:schemeClr>
          </a:solidFill>
        </p:spPr>
        <p:txBody>
          <a:bodyPr wrap="non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a:t>
            </a:r>
            <a:endParaRPr kumimoji="1" lang="en-US" altLang="ja-JP" sz="1100">
              <a:solidFill>
                <a:schemeClr val="accent2"/>
              </a:solidFill>
              <a:latin typeface="+mn-ea"/>
              <a:cs typeface="Arial" panose="020B0604020202020204" pitchFamily="34" charset="0"/>
            </a:endParaRPr>
          </a:p>
        </p:txBody>
      </p:sp>
      <p:sp>
        <p:nvSpPr>
          <p:cNvPr id="21" name="テキスト ボックス 20">
            <a:extLst>
              <a:ext uri="{FF2B5EF4-FFF2-40B4-BE49-F238E27FC236}">
                <a16:creationId xmlns:a16="http://schemas.microsoft.com/office/drawing/2014/main" id="{AFE6FD40-39CF-BF3C-F04C-BAF2691D394B}"/>
              </a:ext>
            </a:extLst>
          </p:cNvPr>
          <p:cNvSpPr txBox="1"/>
          <p:nvPr/>
        </p:nvSpPr>
        <p:spPr>
          <a:xfrm>
            <a:off x="5961112" y="5733256"/>
            <a:ext cx="1152128" cy="728055"/>
          </a:xfrm>
          <a:prstGeom prst="rect">
            <a:avLst/>
          </a:prstGeom>
          <a:solidFill>
            <a:schemeClr val="accent2">
              <a:lumMod val="20000"/>
              <a:lumOff val="80000"/>
            </a:schemeClr>
          </a:solidFill>
        </p:spPr>
        <p:txBody>
          <a:bodyPr wrap="none" rtlCol="0">
            <a:noAutofit/>
          </a:bodyPr>
          <a:lstStyle/>
          <a:p>
            <a:pPr algn="l">
              <a:spcAft>
                <a:spcPts val="300"/>
              </a:spcAft>
            </a:pPr>
            <a:r>
              <a:rPr lang="ja-JP" altLang="en-US" sz="1100" b="1">
                <a:solidFill>
                  <a:schemeClr val="accent2"/>
                </a:solidFill>
                <a:latin typeface="+mn-ea"/>
                <a:cs typeface="Arial" panose="020B0604020202020204" pitchFamily="34" charset="0"/>
              </a:rPr>
              <a:t>●●の</a:t>
            </a:r>
            <a:br>
              <a:rPr lang="en-US" altLang="ja-JP" sz="1100" b="1">
                <a:solidFill>
                  <a:schemeClr val="accent2"/>
                </a:solidFill>
                <a:latin typeface="+mn-ea"/>
                <a:cs typeface="Arial" panose="020B0604020202020204" pitchFamily="34" charset="0"/>
              </a:rPr>
            </a:br>
            <a:r>
              <a:rPr lang="ja-JP" altLang="en-US" sz="1100" b="1">
                <a:solidFill>
                  <a:schemeClr val="accent2"/>
                </a:solidFill>
                <a:latin typeface="+mn-ea"/>
                <a:cs typeface="Arial" panose="020B0604020202020204" pitchFamily="34" charset="0"/>
              </a:rPr>
              <a:t>開始時期</a:t>
            </a:r>
            <a:endParaRPr kumimoji="1" lang="en-US" altLang="ja-JP" sz="1100" b="1">
              <a:solidFill>
                <a:schemeClr val="accent2"/>
              </a:solidFill>
              <a:latin typeface="+mn-ea"/>
              <a:cs typeface="Arial" panose="020B0604020202020204" pitchFamily="34" charset="0"/>
            </a:endParaRPr>
          </a:p>
        </p:txBody>
      </p:sp>
      <p:sp>
        <p:nvSpPr>
          <p:cNvPr id="22" name="テキスト ボックス 21">
            <a:extLst>
              <a:ext uri="{FF2B5EF4-FFF2-40B4-BE49-F238E27FC236}">
                <a16:creationId xmlns:a16="http://schemas.microsoft.com/office/drawing/2014/main" id="{113D315F-BA1D-C402-9D8F-AF351C044D0E}"/>
              </a:ext>
            </a:extLst>
          </p:cNvPr>
          <p:cNvSpPr txBox="1"/>
          <p:nvPr/>
        </p:nvSpPr>
        <p:spPr>
          <a:xfrm>
            <a:off x="7329264" y="5733256"/>
            <a:ext cx="2016224" cy="728055"/>
          </a:xfrm>
          <a:prstGeom prst="rect">
            <a:avLst/>
          </a:prstGeom>
          <a:solidFill>
            <a:schemeClr val="accent2">
              <a:lumMod val="20000"/>
              <a:lumOff val="80000"/>
            </a:schemeClr>
          </a:solidFill>
        </p:spPr>
        <p:txBody>
          <a:bodyPr wrap="none" rtlCol="0">
            <a:noAutofit/>
          </a:bodyPr>
          <a:lstStyle/>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a:t>
            </a:r>
            <a:endParaRPr kumimoji="1" lang="en-US" altLang="ja-JP" sz="1100">
              <a:solidFill>
                <a:schemeClr val="accent2"/>
              </a:solidFill>
              <a:latin typeface="+mn-ea"/>
              <a:cs typeface="Arial" panose="020B0604020202020204" pitchFamily="34" charset="0"/>
            </a:endParaRPr>
          </a:p>
        </p:txBody>
      </p:sp>
      <p:sp>
        <p:nvSpPr>
          <p:cNvPr id="23" name="二等辺三角形 22">
            <a:extLst>
              <a:ext uri="{FF2B5EF4-FFF2-40B4-BE49-F238E27FC236}">
                <a16:creationId xmlns:a16="http://schemas.microsoft.com/office/drawing/2014/main" id="{B1228E24-75CF-6D6E-370A-2572B7E16A66}"/>
              </a:ext>
            </a:extLst>
          </p:cNvPr>
          <p:cNvSpPr/>
          <p:nvPr/>
        </p:nvSpPr>
        <p:spPr>
          <a:xfrm rot="5400000">
            <a:off x="2043945" y="4811530"/>
            <a:ext cx="1843582" cy="268910"/>
          </a:xfrm>
          <a:prstGeom prst="triangle">
            <a:avLst/>
          </a:prstGeom>
          <a:solidFill>
            <a:schemeClr val="accent2">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b="1">
              <a:solidFill>
                <a:schemeClr val="accent1"/>
              </a:solidFill>
              <a:latin typeface="+mn-ea"/>
              <a:cs typeface="Arial" panose="020B0604020202020204" pitchFamily="34" charset="0"/>
            </a:endParaRPr>
          </a:p>
        </p:txBody>
      </p:sp>
      <p:sp>
        <p:nvSpPr>
          <p:cNvPr id="24" name="二等辺三角形 23">
            <a:extLst>
              <a:ext uri="{FF2B5EF4-FFF2-40B4-BE49-F238E27FC236}">
                <a16:creationId xmlns:a16="http://schemas.microsoft.com/office/drawing/2014/main" id="{E8E0A1E2-197B-B566-B4C7-797E0B67964D}"/>
              </a:ext>
            </a:extLst>
          </p:cNvPr>
          <p:cNvSpPr/>
          <p:nvPr/>
        </p:nvSpPr>
        <p:spPr>
          <a:xfrm rot="5400000">
            <a:off x="4729764" y="4811530"/>
            <a:ext cx="1843582" cy="268910"/>
          </a:xfrm>
          <a:prstGeom prst="triangle">
            <a:avLst/>
          </a:prstGeom>
          <a:solidFill>
            <a:schemeClr val="accent2">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353872287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直線コネクタ 2">
            <a:extLst>
              <a:ext uri="{FF2B5EF4-FFF2-40B4-BE49-F238E27FC236}">
                <a16:creationId xmlns:a16="http://schemas.microsoft.com/office/drawing/2014/main" id="{4B4F8BA1-7AA1-2000-544A-00D84A53F930}"/>
              </a:ext>
            </a:extLst>
          </p:cNvPr>
          <p:cNvCxnSpPr>
            <a:cxnSpLocks/>
          </p:cNvCxnSpPr>
          <p:nvPr/>
        </p:nvCxnSpPr>
        <p:spPr>
          <a:xfrm>
            <a:off x="200472" y="2996952"/>
            <a:ext cx="9505056" cy="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6" name="正方形/長方形 5">
            <a:extLst>
              <a:ext uri="{FF2B5EF4-FFF2-40B4-BE49-F238E27FC236}">
                <a16:creationId xmlns:a16="http://schemas.microsoft.com/office/drawing/2014/main" id="{34F4FBB7-5D55-48AC-1B56-254C8D24DDF2}"/>
              </a:ext>
            </a:extLst>
          </p:cNvPr>
          <p:cNvSpPr/>
          <p:nvPr/>
        </p:nvSpPr>
        <p:spPr>
          <a:xfrm>
            <a:off x="206660" y="2492896"/>
            <a:ext cx="9426860" cy="41286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b="1">
                <a:solidFill>
                  <a:schemeClr val="tx1"/>
                </a:solidFill>
                <a:latin typeface="+mn-ea"/>
                <a:cs typeface="Arial" panose="020B0604020202020204" pitchFamily="34" charset="0"/>
              </a:rPr>
              <a:t>６．共同講座の成果の見通し</a:t>
            </a:r>
            <a:endParaRPr lang="en-US" altLang="ja-JP" sz="2400" b="1">
              <a:solidFill>
                <a:schemeClr val="tx1"/>
              </a:solidFill>
              <a:latin typeface="+mn-ea"/>
              <a:cs typeface="Arial" panose="020B0604020202020204" pitchFamily="34" charset="0"/>
            </a:endParaRPr>
          </a:p>
        </p:txBody>
      </p:sp>
    </p:spTree>
    <p:extLst>
      <p:ext uri="{BB962C8B-B14F-4D97-AF65-F5344CB8AC3E}">
        <p14:creationId xmlns:p14="http://schemas.microsoft.com/office/powerpoint/2010/main" val="399454677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2122119"/>
          </a:xfrm>
        </p:spPr>
        <p:txBody>
          <a:bodyPr>
            <a:spAutoFit/>
          </a:bodyPr>
          <a:lstStyle/>
          <a:p>
            <a:r>
              <a:rPr lang="ja-JP" altLang="en-US" sz="1200"/>
              <a:t>共同講座としての学習目標、及びその先に目指す事業成果や成果指標の案が具体的にあれば説明してください。</a:t>
            </a:r>
            <a:br>
              <a:rPr lang="en-US" altLang="ja-JP" sz="1200"/>
            </a:br>
            <a:r>
              <a:rPr lang="ja-JP" altLang="en-US" sz="1200"/>
              <a:t>（育成効果について測定可能な目標・指標を前提としつつ、重要な定性的目標・指標もあれば適宜記載のこと）</a:t>
            </a:r>
            <a:endParaRPr lang="en-US" altLang="ja-JP" sz="1200"/>
          </a:p>
          <a:p>
            <a:r>
              <a:rPr lang="ja-JP" altLang="en-US" sz="1200"/>
              <a:t>上記の把握方法・モニタリング計画などもあれば記載してください。</a:t>
            </a:r>
            <a:endParaRPr lang="en-US" altLang="ja-JP" sz="1200">
              <a:solidFill>
                <a:schemeClr val="accent2"/>
              </a:solidFill>
            </a:endParaRPr>
          </a:p>
          <a:p>
            <a:pPr marL="0" indent="0">
              <a:buNone/>
            </a:pPr>
            <a:r>
              <a:rPr lang="ja-JP" altLang="en-US" sz="1200">
                <a:solidFill>
                  <a:schemeClr val="accent2"/>
                </a:solidFill>
              </a:rPr>
              <a:t>（記載例）</a:t>
            </a:r>
            <a:endParaRPr lang="en-US" altLang="ja-JP" sz="1200">
              <a:solidFill>
                <a:schemeClr val="accent2"/>
              </a:solidFill>
            </a:endParaRPr>
          </a:p>
          <a:p>
            <a:r>
              <a:rPr lang="ja-JP" altLang="en-US" sz="1200">
                <a:solidFill>
                  <a:schemeClr val="accent2"/>
                </a:solidFill>
              </a:rPr>
              <a:t>共同講座については、●●領域へのシフトを先導できる人材の育成を目指すものであり、●●や●●の行動変容を促したい。</a:t>
            </a:r>
            <a:endParaRPr lang="en-US" altLang="ja-JP" sz="1200">
              <a:solidFill>
                <a:schemeClr val="accent2"/>
              </a:solidFill>
            </a:endParaRPr>
          </a:p>
          <a:p>
            <a:r>
              <a:rPr lang="ja-JP" altLang="en-US" sz="1200">
                <a:solidFill>
                  <a:schemeClr val="accent2"/>
                </a:solidFill>
              </a:rPr>
              <a:t>当該行動変容は、●年程度の期間が必要と考えられる。本講座では、そこに向けた中間指標として●●や●●などを置き、その達成状況を把握する。</a:t>
            </a:r>
            <a:endParaRPr lang="en-US" altLang="ja-JP" sz="1200">
              <a:solidFill>
                <a:schemeClr val="accent2"/>
              </a:solidFill>
            </a:endParaRPr>
          </a:p>
          <a:p>
            <a:r>
              <a:rPr lang="ja-JP" altLang="en-US" sz="1200">
                <a:solidFill>
                  <a:schemeClr val="accent2"/>
                </a:solidFill>
              </a:rPr>
              <a:t>達成状況の把握方法として、講義毎のアンケートと、講座終了後の現場実践度の確認調査を行う予定。</a:t>
            </a:r>
            <a:endParaRPr lang="en-US" altLang="ja-JP" sz="1200">
              <a:solidFill>
                <a:schemeClr val="accent2"/>
              </a:solidFill>
            </a:endParaRPr>
          </a:p>
          <a:p>
            <a:pPr lvl="1"/>
            <a:r>
              <a:rPr lang="ja-JP" altLang="en-US" sz="1100">
                <a:solidFill>
                  <a:schemeClr val="accent2"/>
                </a:solidFill>
              </a:rPr>
              <a:t>アンケートにおいては、業務にどう活用するか、その関連度や有効度などを中心に</a:t>
            </a:r>
            <a:r>
              <a:rPr lang="en-US" altLang="ja-JP" sz="1100">
                <a:solidFill>
                  <a:schemeClr val="accent2"/>
                </a:solidFill>
              </a:rPr>
              <a:t>…</a:t>
            </a:r>
          </a:p>
          <a:p>
            <a:pPr lvl="1"/>
            <a:r>
              <a:rPr lang="ja-JP" altLang="en-US" sz="1100">
                <a:solidFill>
                  <a:schemeClr val="accent2"/>
                </a:solidFill>
              </a:rPr>
              <a:t>現場実践度については、定性的な業務への反映エピソードなども把握し</a:t>
            </a:r>
            <a:r>
              <a:rPr lang="en-US" altLang="ja-JP" sz="1100">
                <a:solidFill>
                  <a:schemeClr val="accent2"/>
                </a:solidFill>
              </a:rPr>
              <a:t>…</a:t>
            </a:r>
            <a:endParaRPr lang="en-US" altLang="ja-JP" sz="1200">
              <a:solidFill>
                <a:schemeClr val="accent2"/>
              </a:solidFill>
            </a:endParaRPr>
          </a:p>
        </p:txBody>
      </p:sp>
      <p:sp>
        <p:nvSpPr>
          <p:cNvPr id="11" name="タイトル 11">
            <a:extLst>
              <a:ext uri="{FF2B5EF4-FFF2-40B4-BE49-F238E27FC236}">
                <a16:creationId xmlns:a16="http://schemas.microsoft.com/office/drawing/2014/main" id="{90FE7CA5-D74D-96BD-5350-A1661C130FDE}"/>
              </a:ext>
            </a:extLst>
          </p:cNvPr>
          <p:cNvSpPr>
            <a:spLocks noGrp="1"/>
          </p:cNvSpPr>
          <p:nvPr>
            <p:ph type="title"/>
          </p:nvPr>
        </p:nvSpPr>
        <p:spPr>
          <a:xfrm>
            <a:off x="200471" y="188550"/>
            <a:ext cx="9505055" cy="360050"/>
          </a:xfrm>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6-1. </a:t>
            </a:r>
            <a:r>
              <a:rPr lang="ja-JP" altLang="en-US"/>
              <a:t>人材育成効果の成果指標とそのモニタリング計画</a:t>
            </a:r>
          </a:p>
        </p:txBody>
      </p:sp>
      <p:sp>
        <p:nvSpPr>
          <p:cNvPr id="8" name="テキスト ボックス 7">
            <a:extLst>
              <a:ext uri="{FF2B5EF4-FFF2-40B4-BE49-F238E27FC236}">
                <a16:creationId xmlns:a16="http://schemas.microsoft.com/office/drawing/2014/main" id="{54A5BEC4-7DF8-60A4-F4EE-78A508CA9FB5}"/>
              </a:ext>
            </a:extLst>
          </p:cNvPr>
          <p:cNvSpPr txBox="1"/>
          <p:nvPr/>
        </p:nvSpPr>
        <p:spPr>
          <a:xfrm>
            <a:off x="5745088" y="4225699"/>
            <a:ext cx="1804786" cy="441903"/>
          </a:xfrm>
          <a:prstGeom prst="rect">
            <a:avLst/>
          </a:prstGeom>
          <a:noFill/>
          <a:ln>
            <a:solidFill>
              <a:schemeClr val="accent2"/>
            </a:solidFill>
          </a:ln>
        </p:spPr>
        <p:txBody>
          <a:bodyPr wrap="square" rtlCol="0">
            <a:noAutofit/>
          </a:bodyPr>
          <a:lstStyle/>
          <a:p>
            <a:pPr algn="l">
              <a:spcAft>
                <a:spcPts val="300"/>
              </a:spcAft>
            </a:pPr>
            <a:r>
              <a:rPr kumimoji="1" lang="ja-JP" altLang="en-US" sz="1100">
                <a:solidFill>
                  <a:schemeClr val="accent2"/>
                </a:solidFill>
                <a:latin typeface="+mn-ea"/>
                <a:cs typeface="Arial" panose="020B0604020202020204" pitchFamily="34" charset="0"/>
              </a:rPr>
              <a:t>講義終了毎</a:t>
            </a:r>
            <a:endParaRPr kumimoji="1" lang="en-US" altLang="ja-JP" sz="1100">
              <a:solidFill>
                <a:schemeClr val="accent2"/>
              </a:solidFill>
              <a:latin typeface="+mn-ea"/>
              <a:cs typeface="Arial" panose="020B0604020202020204" pitchFamily="34" charset="0"/>
            </a:endParaRPr>
          </a:p>
        </p:txBody>
      </p:sp>
      <p:sp>
        <p:nvSpPr>
          <p:cNvPr id="9" name="正方形/長方形 8">
            <a:extLst>
              <a:ext uri="{FF2B5EF4-FFF2-40B4-BE49-F238E27FC236}">
                <a16:creationId xmlns:a16="http://schemas.microsoft.com/office/drawing/2014/main" id="{E8274C99-A368-442A-0F9B-68D9074C36E1}"/>
              </a:ext>
            </a:extLst>
          </p:cNvPr>
          <p:cNvSpPr/>
          <p:nvPr/>
        </p:nvSpPr>
        <p:spPr>
          <a:xfrm>
            <a:off x="5745089" y="3844696"/>
            <a:ext cx="1804786" cy="326667"/>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200" b="1">
                <a:solidFill>
                  <a:schemeClr val="accent2"/>
                </a:solidFill>
                <a:latin typeface="+mn-ea"/>
                <a:cs typeface="Arial" panose="020B0604020202020204" pitchFamily="34" charset="0"/>
              </a:rPr>
              <a:t>講義直後アンケート</a:t>
            </a:r>
          </a:p>
        </p:txBody>
      </p:sp>
      <p:sp>
        <p:nvSpPr>
          <p:cNvPr id="12" name="正方形/長方形 11">
            <a:extLst>
              <a:ext uri="{FF2B5EF4-FFF2-40B4-BE49-F238E27FC236}">
                <a16:creationId xmlns:a16="http://schemas.microsoft.com/office/drawing/2014/main" id="{EEABCB1A-8E6A-64A1-FF34-49E69439FC33}"/>
              </a:ext>
            </a:extLst>
          </p:cNvPr>
          <p:cNvSpPr/>
          <p:nvPr/>
        </p:nvSpPr>
        <p:spPr>
          <a:xfrm>
            <a:off x="7605319" y="3844696"/>
            <a:ext cx="1804786" cy="326667"/>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200" b="1">
                <a:solidFill>
                  <a:schemeClr val="accent2"/>
                </a:solidFill>
                <a:latin typeface="+mn-ea"/>
                <a:cs typeface="Arial" panose="020B0604020202020204" pitchFamily="34" charset="0"/>
              </a:rPr>
              <a:t>現場実践度の確認</a:t>
            </a:r>
          </a:p>
        </p:txBody>
      </p:sp>
      <p:sp>
        <p:nvSpPr>
          <p:cNvPr id="3" name="正方形/長方形 2">
            <a:extLst>
              <a:ext uri="{FF2B5EF4-FFF2-40B4-BE49-F238E27FC236}">
                <a16:creationId xmlns:a16="http://schemas.microsoft.com/office/drawing/2014/main" id="{7D17B363-1E26-9BF8-DC15-647BD5473A09}"/>
              </a:ext>
            </a:extLst>
          </p:cNvPr>
          <p:cNvSpPr/>
          <p:nvPr/>
        </p:nvSpPr>
        <p:spPr>
          <a:xfrm>
            <a:off x="344488" y="4001572"/>
            <a:ext cx="1140117" cy="79394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目指す</a:t>
            </a:r>
            <a:endParaRPr kumimoji="1" lang="en-US" altLang="ja-JP" sz="1200" b="1">
              <a:solidFill>
                <a:schemeClr val="accent2"/>
              </a:solidFill>
              <a:latin typeface="+mn-ea"/>
              <a:cs typeface="Arial" panose="020B0604020202020204" pitchFamily="34" charset="0"/>
            </a:endParaRPr>
          </a:p>
          <a:p>
            <a:pPr algn="ctr"/>
            <a:r>
              <a:rPr kumimoji="1" lang="ja-JP" altLang="en-US" sz="1200" b="1">
                <a:solidFill>
                  <a:schemeClr val="accent2"/>
                </a:solidFill>
                <a:latin typeface="+mn-ea"/>
                <a:cs typeface="Arial" panose="020B0604020202020204" pitchFamily="34" charset="0"/>
              </a:rPr>
              <a:t>事業成果</a:t>
            </a:r>
            <a:endParaRPr kumimoji="1" lang="en-US" altLang="ja-JP" sz="1200" b="1">
              <a:solidFill>
                <a:schemeClr val="accent2"/>
              </a:solidFill>
              <a:latin typeface="+mn-ea"/>
              <a:cs typeface="Arial" panose="020B0604020202020204" pitchFamily="34" charset="0"/>
            </a:endParaRPr>
          </a:p>
        </p:txBody>
      </p:sp>
      <p:sp>
        <p:nvSpPr>
          <p:cNvPr id="4" name="正方形/長方形 3">
            <a:extLst>
              <a:ext uri="{FF2B5EF4-FFF2-40B4-BE49-F238E27FC236}">
                <a16:creationId xmlns:a16="http://schemas.microsoft.com/office/drawing/2014/main" id="{666999FA-F47A-FAE2-4537-F6A0B2559B72}"/>
              </a:ext>
            </a:extLst>
          </p:cNvPr>
          <p:cNvSpPr/>
          <p:nvPr/>
        </p:nvSpPr>
        <p:spPr>
          <a:xfrm>
            <a:off x="349077" y="4884586"/>
            <a:ext cx="1140117" cy="79394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求められる</a:t>
            </a:r>
            <a:endParaRPr kumimoji="1" lang="en-US" altLang="ja-JP" sz="1200" b="1">
              <a:solidFill>
                <a:schemeClr val="accent2"/>
              </a:solidFill>
              <a:latin typeface="+mn-ea"/>
              <a:cs typeface="Arial" panose="020B0604020202020204" pitchFamily="34" charset="0"/>
            </a:endParaRPr>
          </a:p>
          <a:p>
            <a:pPr algn="ctr"/>
            <a:r>
              <a:rPr kumimoji="1" lang="ja-JP" altLang="en-US" sz="1200" b="1">
                <a:solidFill>
                  <a:schemeClr val="accent2"/>
                </a:solidFill>
                <a:latin typeface="+mn-ea"/>
                <a:cs typeface="Arial" panose="020B0604020202020204" pitchFamily="34" charset="0"/>
              </a:rPr>
              <a:t>行動変容</a:t>
            </a:r>
            <a:endParaRPr kumimoji="1" lang="en-US" altLang="ja-JP" sz="1200" b="1">
              <a:solidFill>
                <a:schemeClr val="accent2"/>
              </a:solidFill>
              <a:latin typeface="+mn-ea"/>
              <a:cs typeface="Arial" panose="020B0604020202020204" pitchFamily="34" charset="0"/>
            </a:endParaRPr>
          </a:p>
        </p:txBody>
      </p:sp>
      <p:sp>
        <p:nvSpPr>
          <p:cNvPr id="7" name="テキスト ボックス 6">
            <a:extLst>
              <a:ext uri="{FF2B5EF4-FFF2-40B4-BE49-F238E27FC236}">
                <a16:creationId xmlns:a16="http://schemas.microsoft.com/office/drawing/2014/main" id="{AE5EBB2B-75DE-6534-1D5A-344D30B5B68C}"/>
              </a:ext>
            </a:extLst>
          </p:cNvPr>
          <p:cNvSpPr txBox="1"/>
          <p:nvPr/>
        </p:nvSpPr>
        <p:spPr>
          <a:xfrm>
            <a:off x="1592621" y="4011105"/>
            <a:ext cx="2784316"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●●領域へのシフト</a:t>
            </a:r>
            <a:r>
              <a:rPr kumimoji="1" lang="en-US" altLang="ja-JP" sz="110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●●事業の立ち上げ</a:t>
            </a:r>
            <a:r>
              <a:rPr kumimoji="1" lang="en-US" altLang="ja-JP" sz="1100">
                <a:solidFill>
                  <a:schemeClr val="accent2"/>
                </a:solidFill>
                <a:latin typeface="+mn-ea"/>
                <a:cs typeface="Arial" panose="020B0604020202020204" pitchFamily="34" charset="0"/>
              </a:rPr>
              <a:t>…</a:t>
            </a:r>
          </a:p>
        </p:txBody>
      </p:sp>
      <p:sp>
        <p:nvSpPr>
          <p:cNvPr id="25" name="正方形/長方形 24">
            <a:extLst>
              <a:ext uri="{FF2B5EF4-FFF2-40B4-BE49-F238E27FC236}">
                <a16:creationId xmlns:a16="http://schemas.microsoft.com/office/drawing/2014/main" id="{E4BF4A67-4A32-0B89-42EA-C0C334BA3ED6}"/>
              </a:ext>
            </a:extLst>
          </p:cNvPr>
          <p:cNvSpPr/>
          <p:nvPr/>
        </p:nvSpPr>
        <p:spPr>
          <a:xfrm>
            <a:off x="349077" y="5779366"/>
            <a:ext cx="1140117" cy="79394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事業期間中の</a:t>
            </a:r>
            <a:br>
              <a:rPr kumimoji="1" lang="en-US" altLang="ja-JP" sz="1200" b="1">
                <a:solidFill>
                  <a:schemeClr val="accent2"/>
                </a:solidFill>
                <a:latin typeface="+mn-ea"/>
                <a:cs typeface="Arial" panose="020B0604020202020204" pitchFamily="34" charset="0"/>
              </a:rPr>
            </a:br>
            <a:r>
              <a:rPr kumimoji="1" lang="ja-JP" altLang="en-US" sz="1200" b="1">
                <a:solidFill>
                  <a:schemeClr val="accent2"/>
                </a:solidFill>
                <a:latin typeface="+mn-ea"/>
                <a:cs typeface="Arial" panose="020B0604020202020204" pitchFamily="34" charset="0"/>
              </a:rPr>
              <a:t>学習目標</a:t>
            </a:r>
            <a:endParaRPr kumimoji="1" lang="en-US" altLang="ja-JP" sz="1200" b="1">
              <a:solidFill>
                <a:schemeClr val="accent2"/>
              </a:solidFill>
              <a:latin typeface="+mn-ea"/>
              <a:cs typeface="Arial" panose="020B0604020202020204" pitchFamily="34" charset="0"/>
            </a:endParaRPr>
          </a:p>
        </p:txBody>
      </p:sp>
      <p:sp>
        <p:nvSpPr>
          <p:cNvPr id="35" name="テキスト ボックス 34">
            <a:extLst>
              <a:ext uri="{FF2B5EF4-FFF2-40B4-BE49-F238E27FC236}">
                <a16:creationId xmlns:a16="http://schemas.microsoft.com/office/drawing/2014/main" id="{7E109D35-5428-4386-AC67-758889BF7577}"/>
              </a:ext>
            </a:extLst>
          </p:cNvPr>
          <p:cNvSpPr txBox="1"/>
          <p:nvPr/>
        </p:nvSpPr>
        <p:spPr>
          <a:xfrm>
            <a:off x="1592621" y="4884586"/>
            <a:ext cx="2784316"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●●を先導して企画・設計ができる</a:t>
            </a:r>
            <a:r>
              <a:rPr kumimoji="1" lang="en-US" altLang="ja-JP" sz="110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●●の付加価値を●●にする</a:t>
            </a:r>
            <a:r>
              <a:rPr kumimoji="1" lang="en-US" altLang="ja-JP" sz="1100">
                <a:solidFill>
                  <a:schemeClr val="accent2"/>
                </a:solidFill>
                <a:latin typeface="+mn-ea"/>
                <a:cs typeface="Arial" panose="020B0604020202020204" pitchFamily="34" charset="0"/>
              </a:rPr>
              <a:t>…</a:t>
            </a:r>
          </a:p>
        </p:txBody>
      </p:sp>
      <p:sp>
        <p:nvSpPr>
          <p:cNvPr id="36" name="テキスト ボックス 35">
            <a:extLst>
              <a:ext uri="{FF2B5EF4-FFF2-40B4-BE49-F238E27FC236}">
                <a16:creationId xmlns:a16="http://schemas.microsoft.com/office/drawing/2014/main" id="{D80A76D1-8E93-96AE-30E8-9CE90E170A34}"/>
              </a:ext>
            </a:extLst>
          </p:cNvPr>
          <p:cNvSpPr txBox="1"/>
          <p:nvPr/>
        </p:nvSpPr>
        <p:spPr>
          <a:xfrm>
            <a:off x="1592620" y="5796771"/>
            <a:ext cx="2784316"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●●に関する●●を習得する</a:t>
            </a:r>
            <a:r>
              <a:rPr kumimoji="1" lang="en-US" altLang="ja-JP" sz="110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スキルマップ上で定義する●●と●●が</a:t>
            </a:r>
            <a:r>
              <a:rPr kumimoji="1" lang="en-US" altLang="ja-JP" sz="1100" err="1">
                <a:solidFill>
                  <a:schemeClr val="accent2"/>
                </a:solidFill>
                <a:latin typeface="+mn-ea"/>
                <a:cs typeface="Arial" panose="020B0604020202020204" pitchFamily="34" charset="0"/>
              </a:rPr>
              <a:t>Lv</a:t>
            </a:r>
            <a:r>
              <a:rPr kumimoji="1" lang="ja-JP" altLang="en-US" sz="1100">
                <a:solidFill>
                  <a:schemeClr val="accent2"/>
                </a:solidFill>
                <a:latin typeface="+mn-ea"/>
                <a:cs typeface="Arial" panose="020B0604020202020204" pitchFamily="34" charset="0"/>
              </a:rPr>
              <a:t>●以上となる</a:t>
            </a:r>
            <a:r>
              <a:rPr kumimoji="1" lang="en-US" altLang="ja-JP" sz="1100">
                <a:solidFill>
                  <a:schemeClr val="accent2"/>
                </a:solidFill>
                <a:latin typeface="+mn-ea"/>
                <a:cs typeface="Arial" panose="020B0604020202020204" pitchFamily="34" charset="0"/>
              </a:rPr>
              <a:t>…</a:t>
            </a:r>
          </a:p>
        </p:txBody>
      </p:sp>
      <p:sp>
        <p:nvSpPr>
          <p:cNvPr id="40" name="正方形/長方形 39">
            <a:extLst>
              <a:ext uri="{FF2B5EF4-FFF2-40B4-BE49-F238E27FC236}">
                <a16:creationId xmlns:a16="http://schemas.microsoft.com/office/drawing/2014/main" id="{CF844ECB-F65B-31E3-BC67-16AFD81EC711}"/>
              </a:ext>
            </a:extLst>
          </p:cNvPr>
          <p:cNvSpPr/>
          <p:nvPr/>
        </p:nvSpPr>
        <p:spPr>
          <a:xfrm>
            <a:off x="4736976" y="4225699"/>
            <a:ext cx="900097" cy="44190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200" b="1">
                <a:solidFill>
                  <a:schemeClr val="accent2"/>
                </a:solidFill>
                <a:latin typeface="+mn-ea"/>
                <a:cs typeface="Arial" panose="020B0604020202020204" pitchFamily="34" charset="0"/>
              </a:rPr>
              <a:t>時期</a:t>
            </a:r>
          </a:p>
        </p:txBody>
      </p:sp>
      <p:sp>
        <p:nvSpPr>
          <p:cNvPr id="41" name="正方形/長方形 40">
            <a:extLst>
              <a:ext uri="{FF2B5EF4-FFF2-40B4-BE49-F238E27FC236}">
                <a16:creationId xmlns:a16="http://schemas.microsoft.com/office/drawing/2014/main" id="{E077036F-23CB-295F-9A07-41B14B3A02D2}"/>
              </a:ext>
            </a:extLst>
          </p:cNvPr>
          <p:cNvSpPr/>
          <p:nvPr/>
        </p:nvSpPr>
        <p:spPr>
          <a:xfrm>
            <a:off x="4736976" y="4740303"/>
            <a:ext cx="900097" cy="44190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200" b="1">
                <a:solidFill>
                  <a:schemeClr val="accent2"/>
                </a:solidFill>
                <a:latin typeface="+mn-ea"/>
                <a:cs typeface="Arial" panose="020B0604020202020204" pitchFamily="34" charset="0"/>
              </a:rPr>
              <a:t>実施方法</a:t>
            </a:r>
          </a:p>
        </p:txBody>
      </p:sp>
      <p:sp>
        <p:nvSpPr>
          <p:cNvPr id="42" name="正方形/長方形 41">
            <a:extLst>
              <a:ext uri="{FF2B5EF4-FFF2-40B4-BE49-F238E27FC236}">
                <a16:creationId xmlns:a16="http://schemas.microsoft.com/office/drawing/2014/main" id="{AD44F1C2-1F86-BFE8-3D31-333AA65AA4BE}"/>
              </a:ext>
            </a:extLst>
          </p:cNvPr>
          <p:cNvSpPr/>
          <p:nvPr/>
        </p:nvSpPr>
        <p:spPr>
          <a:xfrm>
            <a:off x="4736976" y="5264806"/>
            <a:ext cx="900097" cy="131185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200" b="1">
                <a:solidFill>
                  <a:schemeClr val="accent2"/>
                </a:solidFill>
                <a:latin typeface="+mn-ea"/>
                <a:cs typeface="Arial" panose="020B0604020202020204" pitchFamily="34" charset="0"/>
              </a:rPr>
              <a:t>測定項目</a:t>
            </a:r>
          </a:p>
        </p:txBody>
      </p:sp>
      <p:sp>
        <p:nvSpPr>
          <p:cNvPr id="43" name="テキスト ボックス 42">
            <a:extLst>
              <a:ext uri="{FF2B5EF4-FFF2-40B4-BE49-F238E27FC236}">
                <a16:creationId xmlns:a16="http://schemas.microsoft.com/office/drawing/2014/main" id="{1C0FCD3D-C231-D0F7-A694-B96FAD34CD5C}"/>
              </a:ext>
            </a:extLst>
          </p:cNvPr>
          <p:cNvSpPr txBox="1"/>
          <p:nvPr/>
        </p:nvSpPr>
        <p:spPr>
          <a:xfrm>
            <a:off x="5745088" y="4737832"/>
            <a:ext cx="1804786" cy="441903"/>
          </a:xfrm>
          <a:prstGeom prst="rect">
            <a:avLst/>
          </a:prstGeom>
          <a:noFill/>
          <a:ln>
            <a:solidFill>
              <a:schemeClr val="accent2"/>
            </a:solidFill>
          </a:ln>
        </p:spPr>
        <p:txBody>
          <a:bodyPr wrap="square" rtlCol="0">
            <a:noAutofit/>
          </a:bodyPr>
          <a:lstStyle/>
          <a:p>
            <a:pPr algn="l">
              <a:spcAft>
                <a:spcPts val="300"/>
              </a:spcAft>
            </a:pPr>
            <a:r>
              <a:rPr kumimoji="1" lang="ja-JP" altLang="en-US" sz="1100">
                <a:solidFill>
                  <a:schemeClr val="accent2"/>
                </a:solidFill>
                <a:latin typeface="+mn-ea"/>
                <a:cs typeface="Arial" panose="020B0604020202020204" pitchFamily="34" charset="0"/>
              </a:rPr>
              <a:t>アンケート</a:t>
            </a:r>
            <a:endParaRPr kumimoji="1" lang="en-US" altLang="ja-JP" sz="1100">
              <a:solidFill>
                <a:schemeClr val="accent2"/>
              </a:solidFill>
              <a:latin typeface="+mn-ea"/>
              <a:cs typeface="Arial" panose="020B0604020202020204" pitchFamily="34" charset="0"/>
            </a:endParaRPr>
          </a:p>
          <a:p>
            <a:pPr algn="l">
              <a:spcAft>
                <a:spcPts val="300"/>
              </a:spcAft>
            </a:pPr>
            <a:r>
              <a:rPr kumimoji="1" lang="ja-JP" altLang="en-US" sz="1100">
                <a:solidFill>
                  <a:schemeClr val="accent2"/>
                </a:solidFill>
                <a:latin typeface="+mn-ea"/>
                <a:cs typeface="Arial" panose="020B0604020202020204" pitchFamily="34" charset="0"/>
              </a:rPr>
              <a:t>＋抽出インタビュー</a:t>
            </a:r>
            <a:endParaRPr kumimoji="1" lang="en-US" altLang="ja-JP" sz="1100">
              <a:solidFill>
                <a:schemeClr val="accent2"/>
              </a:solidFill>
              <a:latin typeface="+mn-ea"/>
              <a:cs typeface="Arial" panose="020B0604020202020204" pitchFamily="34" charset="0"/>
            </a:endParaRPr>
          </a:p>
        </p:txBody>
      </p:sp>
      <p:sp>
        <p:nvSpPr>
          <p:cNvPr id="44" name="テキスト ボックス 43">
            <a:extLst>
              <a:ext uri="{FF2B5EF4-FFF2-40B4-BE49-F238E27FC236}">
                <a16:creationId xmlns:a16="http://schemas.microsoft.com/office/drawing/2014/main" id="{ABA85FB6-39F2-D460-38E5-D25E49B673D1}"/>
              </a:ext>
            </a:extLst>
          </p:cNvPr>
          <p:cNvSpPr txBox="1"/>
          <p:nvPr/>
        </p:nvSpPr>
        <p:spPr>
          <a:xfrm>
            <a:off x="5745088" y="5260159"/>
            <a:ext cx="1804786" cy="1311853"/>
          </a:xfrm>
          <a:prstGeom prst="rect">
            <a:avLst/>
          </a:prstGeom>
          <a:noFill/>
          <a:ln>
            <a:solidFill>
              <a:schemeClr val="accent2"/>
            </a:solidFill>
          </a:ln>
        </p:spPr>
        <p:txBody>
          <a:bodyPr wrap="square" rtlCol="0">
            <a:noAutofit/>
          </a:bodyPr>
          <a:lstStyle/>
          <a:p>
            <a:pPr algn="l">
              <a:spcAft>
                <a:spcPts val="300"/>
              </a:spcAft>
            </a:pPr>
            <a:r>
              <a:rPr kumimoji="1" lang="ja-JP" altLang="en-US" sz="1100">
                <a:solidFill>
                  <a:schemeClr val="accent2"/>
                </a:solidFill>
                <a:latin typeface="+mn-ea"/>
                <a:cs typeface="Arial" panose="020B0604020202020204" pitchFamily="34" charset="0"/>
              </a:rPr>
              <a:t>（定量）</a:t>
            </a:r>
            <a:endParaRPr kumimoji="1" lang="en-US" altLang="ja-JP" sz="110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理解度</a:t>
            </a:r>
            <a:endParaRPr kumimoji="1" lang="en-US" altLang="ja-JP" sz="110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業務関連度・有効度</a:t>
            </a:r>
            <a:endParaRPr kumimoji="1" lang="en-US" altLang="ja-JP" sz="110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自己効力感・学習意欲</a:t>
            </a:r>
            <a:endParaRPr kumimoji="1" lang="en-US" altLang="ja-JP" sz="1100">
              <a:solidFill>
                <a:schemeClr val="accent2"/>
              </a:solidFill>
              <a:latin typeface="+mn-ea"/>
              <a:cs typeface="Arial" panose="020B0604020202020204" pitchFamily="34" charset="0"/>
            </a:endParaRPr>
          </a:p>
          <a:p>
            <a:pPr algn="l">
              <a:spcAft>
                <a:spcPts val="300"/>
              </a:spcAft>
            </a:pPr>
            <a:r>
              <a:rPr kumimoji="1" lang="ja-JP" altLang="en-US" sz="1100">
                <a:solidFill>
                  <a:schemeClr val="accent2"/>
                </a:solidFill>
                <a:latin typeface="+mn-ea"/>
                <a:cs typeface="Arial" panose="020B0604020202020204" pitchFamily="34" charset="0"/>
              </a:rPr>
              <a:t>（定性）</a:t>
            </a:r>
            <a:endParaRPr kumimoji="1" lang="en-US" altLang="ja-JP" sz="110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業務活用シーンの想定</a:t>
            </a:r>
            <a:endParaRPr kumimoji="1" lang="en-US" altLang="ja-JP" sz="1100">
              <a:solidFill>
                <a:schemeClr val="accent2"/>
              </a:solidFill>
              <a:latin typeface="+mn-ea"/>
              <a:cs typeface="Arial" panose="020B0604020202020204" pitchFamily="34" charset="0"/>
            </a:endParaRPr>
          </a:p>
        </p:txBody>
      </p:sp>
      <p:sp>
        <p:nvSpPr>
          <p:cNvPr id="45" name="テキスト ボックス 44">
            <a:extLst>
              <a:ext uri="{FF2B5EF4-FFF2-40B4-BE49-F238E27FC236}">
                <a16:creationId xmlns:a16="http://schemas.microsoft.com/office/drawing/2014/main" id="{C1D01D30-E166-7746-3781-C1F546059A2E}"/>
              </a:ext>
            </a:extLst>
          </p:cNvPr>
          <p:cNvSpPr txBox="1"/>
          <p:nvPr/>
        </p:nvSpPr>
        <p:spPr>
          <a:xfrm>
            <a:off x="7612712" y="4225699"/>
            <a:ext cx="1804786" cy="441903"/>
          </a:xfrm>
          <a:prstGeom prst="rect">
            <a:avLst/>
          </a:prstGeom>
          <a:noFill/>
          <a:ln>
            <a:solidFill>
              <a:schemeClr val="accent2"/>
            </a:solidFill>
          </a:ln>
        </p:spPr>
        <p:txBody>
          <a:bodyPr wrap="square" rtlCol="0">
            <a:noAutofit/>
          </a:bodyPr>
          <a:lstStyle/>
          <a:p>
            <a:pPr algn="l">
              <a:spcAft>
                <a:spcPts val="300"/>
              </a:spcAft>
            </a:pPr>
            <a:r>
              <a:rPr kumimoji="1" lang="ja-JP" altLang="en-US" sz="1100">
                <a:solidFill>
                  <a:schemeClr val="accent2"/>
                </a:solidFill>
                <a:latin typeface="+mn-ea"/>
                <a:cs typeface="Arial" panose="020B0604020202020204" pitchFamily="34" charset="0"/>
              </a:rPr>
              <a:t>①プログラム終了時</a:t>
            </a:r>
            <a:endParaRPr kumimoji="1" lang="en-US" altLang="ja-JP" sz="1100">
              <a:solidFill>
                <a:schemeClr val="accent2"/>
              </a:solidFill>
              <a:latin typeface="+mn-ea"/>
              <a:cs typeface="Arial" panose="020B0604020202020204" pitchFamily="34" charset="0"/>
            </a:endParaRPr>
          </a:p>
          <a:p>
            <a:pPr algn="l">
              <a:spcAft>
                <a:spcPts val="300"/>
              </a:spcAft>
            </a:pPr>
            <a:r>
              <a:rPr kumimoji="1" lang="ja-JP" altLang="en-US" sz="1100">
                <a:solidFill>
                  <a:schemeClr val="accent2"/>
                </a:solidFill>
                <a:latin typeface="+mn-ea"/>
                <a:cs typeface="Arial" panose="020B0604020202020204" pitchFamily="34" charset="0"/>
              </a:rPr>
              <a:t>②①の</a:t>
            </a:r>
            <a:r>
              <a:rPr kumimoji="1" lang="en-US" altLang="ja-JP" sz="1100">
                <a:solidFill>
                  <a:schemeClr val="accent2"/>
                </a:solidFill>
                <a:latin typeface="+mn-ea"/>
                <a:cs typeface="Arial" panose="020B0604020202020204" pitchFamily="34" charset="0"/>
              </a:rPr>
              <a:t>3</a:t>
            </a:r>
            <a:r>
              <a:rPr kumimoji="1" lang="ja-JP" altLang="en-US" sz="1100">
                <a:solidFill>
                  <a:schemeClr val="accent2"/>
                </a:solidFill>
                <a:latin typeface="+mn-ea"/>
                <a:cs typeface="Arial" panose="020B0604020202020204" pitchFamily="34" charset="0"/>
              </a:rPr>
              <a:t>ヶ月後</a:t>
            </a:r>
            <a:endParaRPr kumimoji="1" lang="en-US" altLang="ja-JP" sz="1100">
              <a:solidFill>
                <a:schemeClr val="accent2"/>
              </a:solidFill>
              <a:latin typeface="+mn-ea"/>
              <a:cs typeface="Arial" panose="020B0604020202020204" pitchFamily="34" charset="0"/>
            </a:endParaRPr>
          </a:p>
        </p:txBody>
      </p:sp>
      <p:sp>
        <p:nvSpPr>
          <p:cNvPr id="46" name="テキスト ボックス 45">
            <a:extLst>
              <a:ext uri="{FF2B5EF4-FFF2-40B4-BE49-F238E27FC236}">
                <a16:creationId xmlns:a16="http://schemas.microsoft.com/office/drawing/2014/main" id="{2637E2B1-96EB-F47D-6E6E-A126030A44F1}"/>
              </a:ext>
            </a:extLst>
          </p:cNvPr>
          <p:cNvSpPr txBox="1"/>
          <p:nvPr/>
        </p:nvSpPr>
        <p:spPr>
          <a:xfrm>
            <a:off x="7612712" y="4737832"/>
            <a:ext cx="1804786" cy="441903"/>
          </a:xfrm>
          <a:prstGeom prst="rect">
            <a:avLst/>
          </a:prstGeom>
          <a:noFill/>
          <a:ln>
            <a:solidFill>
              <a:schemeClr val="accent2"/>
            </a:solidFill>
          </a:ln>
        </p:spPr>
        <p:txBody>
          <a:bodyPr wrap="square" rtlCol="0">
            <a:noAutofit/>
          </a:bodyPr>
          <a:lstStyle/>
          <a:p>
            <a:pPr algn="l">
              <a:spcAft>
                <a:spcPts val="300"/>
              </a:spcAft>
            </a:pPr>
            <a:r>
              <a:rPr kumimoji="1" lang="ja-JP" altLang="en-US" sz="1100">
                <a:solidFill>
                  <a:schemeClr val="accent2"/>
                </a:solidFill>
                <a:latin typeface="+mn-ea"/>
                <a:cs typeface="Arial" panose="020B0604020202020204" pitchFamily="34" charset="0"/>
              </a:rPr>
              <a:t>本人＋上長アンケート</a:t>
            </a:r>
            <a:endParaRPr kumimoji="1" lang="en-US" altLang="ja-JP" sz="1100">
              <a:solidFill>
                <a:schemeClr val="accent2"/>
              </a:solidFill>
              <a:latin typeface="+mn-ea"/>
              <a:cs typeface="Arial" panose="020B0604020202020204" pitchFamily="34" charset="0"/>
            </a:endParaRPr>
          </a:p>
          <a:p>
            <a:pPr algn="l">
              <a:spcAft>
                <a:spcPts val="300"/>
              </a:spcAft>
            </a:pPr>
            <a:r>
              <a:rPr kumimoji="1" lang="ja-JP" altLang="en-US" sz="1100">
                <a:solidFill>
                  <a:schemeClr val="accent2"/>
                </a:solidFill>
                <a:latin typeface="+mn-ea"/>
                <a:cs typeface="Arial" panose="020B0604020202020204" pitchFamily="34" charset="0"/>
              </a:rPr>
              <a:t>＋抽出インタビュー</a:t>
            </a:r>
            <a:endParaRPr kumimoji="1" lang="en-US" altLang="ja-JP" sz="1100">
              <a:solidFill>
                <a:schemeClr val="accent2"/>
              </a:solidFill>
              <a:latin typeface="+mn-ea"/>
              <a:cs typeface="Arial" panose="020B0604020202020204" pitchFamily="34" charset="0"/>
            </a:endParaRPr>
          </a:p>
        </p:txBody>
      </p:sp>
      <p:sp>
        <p:nvSpPr>
          <p:cNvPr id="47" name="テキスト ボックス 46">
            <a:extLst>
              <a:ext uri="{FF2B5EF4-FFF2-40B4-BE49-F238E27FC236}">
                <a16:creationId xmlns:a16="http://schemas.microsoft.com/office/drawing/2014/main" id="{F269BCB4-53DA-7961-B4AA-0EA4932E61D5}"/>
              </a:ext>
            </a:extLst>
          </p:cNvPr>
          <p:cNvSpPr txBox="1"/>
          <p:nvPr/>
        </p:nvSpPr>
        <p:spPr>
          <a:xfrm>
            <a:off x="7612712" y="5260159"/>
            <a:ext cx="1804786" cy="1311853"/>
          </a:xfrm>
          <a:prstGeom prst="rect">
            <a:avLst/>
          </a:prstGeom>
          <a:noFill/>
          <a:ln>
            <a:solidFill>
              <a:schemeClr val="accent2"/>
            </a:solidFill>
          </a:ln>
        </p:spPr>
        <p:txBody>
          <a:bodyPr wrap="square" rtlCol="0">
            <a:noAutofit/>
          </a:bodyPr>
          <a:lstStyle/>
          <a:p>
            <a:pPr algn="l">
              <a:spcAft>
                <a:spcPts val="300"/>
              </a:spcAft>
            </a:pPr>
            <a:r>
              <a:rPr kumimoji="1" lang="ja-JP" altLang="en-US" sz="1100">
                <a:solidFill>
                  <a:schemeClr val="accent2"/>
                </a:solidFill>
                <a:latin typeface="+mn-ea"/>
                <a:cs typeface="Arial" panose="020B0604020202020204" pitchFamily="34" charset="0"/>
              </a:rPr>
              <a:t>（定量）</a:t>
            </a:r>
            <a:endParaRPr kumimoji="1" lang="en-US" altLang="ja-JP" sz="110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現場実践度</a:t>
            </a:r>
            <a:endParaRPr lang="en-US" altLang="ja-JP" sz="110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●●行動の有無</a:t>
            </a:r>
            <a:endParaRPr lang="en-US" altLang="ja-JP" sz="1100">
              <a:solidFill>
                <a:schemeClr val="accent2"/>
              </a:solidFill>
              <a:latin typeface="+mn-ea"/>
              <a:cs typeface="Arial" panose="020B0604020202020204" pitchFamily="34" charset="0"/>
            </a:endParaRPr>
          </a:p>
          <a:p>
            <a:pPr algn="l">
              <a:spcAft>
                <a:spcPts val="300"/>
              </a:spcAft>
            </a:pPr>
            <a:r>
              <a:rPr kumimoji="1" lang="ja-JP" altLang="en-US" sz="1100">
                <a:solidFill>
                  <a:schemeClr val="accent2"/>
                </a:solidFill>
                <a:latin typeface="+mn-ea"/>
                <a:cs typeface="Arial" panose="020B0604020202020204" pitchFamily="34" charset="0"/>
              </a:rPr>
              <a:t>（定性）</a:t>
            </a:r>
            <a:endParaRPr kumimoji="1" lang="en-US" altLang="ja-JP" sz="110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業務に反映できた経験・エピソード</a:t>
            </a:r>
            <a:endParaRPr kumimoji="1" lang="en-US" altLang="ja-JP" sz="1100">
              <a:solidFill>
                <a:schemeClr val="accent2"/>
              </a:solidFill>
              <a:latin typeface="+mn-ea"/>
              <a:cs typeface="Arial" panose="020B0604020202020204" pitchFamily="34" charset="0"/>
            </a:endParaRPr>
          </a:p>
        </p:txBody>
      </p:sp>
      <p:cxnSp>
        <p:nvCxnSpPr>
          <p:cNvPr id="49" name="直線コネクタ 48">
            <a:extLst>
              <a:ext uri="{FF2B5EF4-FFF2-40B4-BE49-F238E27FC236}">
                <a16:creationId xmlns:a16="http://schemas.microsoft.com/office/drawing/2014/main" id="{04363491-CB09-CE10-AB36-32DB5E1663C9}"/>
              </a:ext>
            </a:extLst>
          </p:cNvPr>
          <p:cNvCxnSpPr>
            <a:cxnSpLocks/>
          </p:cNvCxnSpPr>
          <p:nvPr/>
        </p:nvCxnSpPr>
        <p:spPr>
          <a:xfrm>
            <a:off x="344488" y="3756361"/>
            <a:ext cx="4032448"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50" name="テキスト ボックス 49">
            <a:extLst>
              <a:ext uri="{FF2B5EF4-FFF2-40B4-BE49-F238E27FC236}">
                <a16:creationId xmlns:a16="http://schemas.microsoft.com/office/drawing/2014/main" id="{DED5FA27-F2A1-A154-4335-AC4693A5AD29}"/>
              </a:ext>
            </a:extLst>
          </p:cNvPr>
          <p:cNvSpPr txBox="1"/>
          <p:nvPr/>
        </p:nvSpPr>
        <p:spPr>
          <a:xfrm>
            <a:off x="326485" y="3436134"/>
            <a:ext cx="1524776"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成果指標と学習目標</a:t>
            </a:r>
          </a:p>
        </p:txBody>
      </p:sp>
      <p:cxnSp>
        <p:nvCxnSpPr>
          <p:cNvPr id="52" name="直線コネクタ 51">
            <a:extLst>
              <a:ext uri="{FF2B5EF4-FFF2-40B4-BE49-F238E27FC236}">
                <a16:creationId xmlns:a16="http://schemas.microsoft.com/office/drawing/2014/main" id="{10E66C87-5205-57BB-C990-E1911676207C}"/>
              </a:ext>
            </a:extLst>
          </p:cNvPr>
          <p:cNvCxnSpPr>
            <a:cxnSpLocks/>
          </p:cNvCxnSpPr>
          <p:nvPr/>
        </p:nvCxnSpPr>
        <p:spPr>
          <a:xfrm>
            <a:off x="4757814" y="3756361"/>
            <a:ext cx="4652291"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53" name="テキスト ボックス 52">
            <a:extLst>
              <a:ext uri="{FF2B5EF4-FFF2-40B4-BE49-F238E27FC236}">
                <a16:creationId xmlns:a16="http://schemas.microsoft.com/office/drawing/2014/main" id="{D98DCBE5-28BF-7918-FC88-5BE67F6E75D2}"/>
              </a:ext>
            </a:extLst>
          </p:cNvPr>
          <p:cNvSpPr txBox="1"/>
          <p:nvPr/>
        </p:nvSpPr>
        <p:spPr>
          <a:xfrm>
            <a:off x="4739811" y="3436134"/>
            <a:ext cx="1217000"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モニタリング計画</a:t>
            </a:r>
          </a:p>
        </p:txBody>
      </p:sp>
    </p:spTree>
    <p:extLst>
      <p:ext uri="{BB962C8B-B14F-4D97-AF65-F5344CB8AC3E}">
        <p14:creationId xmlns:p14="http://schemas.microsoft.com/office/powerpoint/2010/main" val="331526784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1421928"/>
          </a:xfrm>
        </p:spPr>
        <p:txBody>
          <a:bodyPr>
            <a:spAutoFit/>
          </a:bodyPr>
          <a:lstStyle/>
          <a:p>
            <a:r>
              <a:rPr lang="ja-JP" altLang="en-US" sz="1200"/>
              <a:t>共同講座で従業員等が学んだ内容を、どう業務・事業活動へ繋げていくか、その考え方や計画について説明すること。</a:t>
            </a:r>
            <a:endParaRPr lang="en-US" altLang="ja-JP" sz="1200"/>
          </a:p>
          <a:p>
            <a:r>
              <a:rPr lang="ja-JP" altLang="en-US" sz="1200"/>
              <a:t>業務・事業活動へ反映させていくのに時間がかかる内容についても、その中間指標や中間目標を設定する等、受講者のキャリア構築ができるかどうかも含めて検討すること。</a:t>
            </a:r>
            <a:endParaRPr lang="en-US" altLang="ja-JP" sz="1200">
              <a:solidFill>
                <a:schemeClr val="accent2"/>
              </a:solidFill>
            </a:endParaRPr>
          </a:p>
          <a:p>
            <a:pPr marL="0" indent="0">
              <a:buNone/>
            </a:pPr>
            <a:r>
              <a:rPr lang="ja-JP" altLang="en-US" sz="1200">
                <a:solidFill>
                  <a:schemeClr val="accent2"/>
                </a:solidFill>
              </a:rPr>
              <a:t>（記載例）</a:t>
            </a:r>
            <a:endParaRPr lang="en-US" altLang="ja-JP" sz="1200">
              <a:solidFill>
                <a:schemeClr val="accent2"/>
              </a:solidFill>
            </a:endParaRPr>
          </a:p>
          <a:p>
            <a:r>
              <a:rPr lang="ja-JP" altLang="en-US" sz="1200">
                <a:solidFill>
                  <a:schemeClr val="accent2"/>
                </a:solidFill>
              </a:rPr>
              <a:t>まず、自社社員の●●職については、●年後を目処に●●事業の立ち上げに関与予定。そこに向けて、まずは●●の業務改善から</a:t>
            </a:r>
            <a:r>
              <a:rPr lang="en-US" altLang="ja-JP" sz="1200">
                <a:solidFill>
                  <a:schemeClr val="accent2"/>
                </a:solidFill>
              </a:rPr>
              <a:t>…</a:t>
            </a:r>
          </a:p>
          <a:p>
            <a:r>
              <a:rPr lang="ja-JP" altLang="en-US" sz="1200">
                <a:solidFill>
                  <a:schemeClr val="accent2"/>
                </a:solidFill>
              </a:rPr>
              <a:t>また、参加学生については、●年後の採用につながれば、●●職として●●業務を</a:t>
            </a:r>
            <a:r>
              <a:rPr lang="en-US" altLang="ja-JP" sz="1200">
                <a:solidFill>
                  <a:schemeClr val="accent2"/>
                </a:solidFill>
              </a:rPr>
              <a:t>…</a:t>
            </a:r>
          </a:p>
        </p:txBody>
      </p:sp>
      <p:sp>
        <p:nvSpPr>
          <p:cNvPr id="11" name="タイトル 11">
            <a:extLst>
              <a:ext uri="{FF2B5EF4-FFF2-40B4-BE49-F238E27FC236}">
                <a16:creationId xmlns:a16="http://schemas.microsoft.com/office/drawing/2014/main" id="{90FE7CA5-D74D-96BD-5350-A1661C130FDE}"/>
              </a:ext>
            </a:extLst>
          </p:cNvPr>
          <p:cNvSpPr>
            <a:spLocks noGrp="1"/>
          </p:cNvSpPr>
          <p:nvPr>
            <p:ph type="title"/>
          </p:nvPr>
        </p:nvSpPr>
        <p:spPr>
          <a:xfrm>
            <a:off x="200471" y="188550"/>
            <a:ext cx="9505055" cy="360050"/>
          </a:xfrm>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6-2. </a:t>
            </a:r>
            <a:r>
              <a:rPr lang="ja-JP" altLang="en-US"/>
              <a:t>業務・事業活動への反映計画</a:t>
            </a:r>
          </a:p>
        </p:txBody>
      </p:sp>
      <p:cxnSp>
        <p:nvCxnSpPr>
          <p:cNvPr id="4" name="直線コネクタ 3">
            <a:extLst>
              <a:ext uri="{FF2B5EF4-FFF2-40B4-BE49-F238E27FC236}">
                <a16:creationId xmlns:a16="http://schemas.microsoft.com/office/drawing/2014/main" id="{2D40C2F9-83AA-C795-6A7A-F265519FF999}"/>
              </a:ext>
            </a:extLst>
          </p:cNvPr>
          <p:cNvCxnSpPr>
            <a:cxnSpLocks/>
          </p:cNvCxnSpPr>
          <p:nvPr/>
        </p:nvCxnSpPr>
        <p:spPr>
          <a:xfrm>
            <a:off x="344488" y="3389187"/>
            <a:ext cx="8790458"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5" name="テキスト ボックス 4">
            <a:extLst>
              <a:ext uri="{FF2B5EF4-FFF2-40B4-BE49-F238E27FC236}">
                <a16:creationId xmlns:a16="http://schemas.microsoft.com/office/drawing/2014/main" id="{F4556B68-1FFE-0DCB-4945-8C65394F72B0}"/>
              </a:ext>
            </a:extLst>
          </p:cNvPr>
          <p:cNvSpPr txBox="1"/>
          <p:nvPr/>
        </p:nvSpPr>
        <p:spPr>
          <a:xfrm>
            <a:off x="326485" y="3068960"/>
            <a:ext cx="3339376"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講座受講者に期待される業務・事業活動への貢献</a:t>
            </a:r>
          </a:p>
        </p:txBody>
      </p:sp>
      <p:sp>
        <p:nvSpPr>
          <p:cNvPr id="17" name="テキスト ボックス 16">
            <a:extLst>
              <a:ext uri="{FF2B5EF4-FFF2-40B4-BE49-F238E27FC236}">
                <a16:creationId xmlns:a16="http://schemas.microsoft.com/office/drawing/2014/main" id="{6B75A585-BA05-B177-EC90-1BEE771D393B}"/>
              </a:ext>
            </a:extLst>
          </p:cNvPr>
          <p:cNvSpPr txBox="1"/>
          <p:nvPr/>
        </p:nvSpPr>
        <p:spPr>
          <a:xfrm>
            <a:off x="1506210" y="4018287"/>
            <a:ext cx="2453754"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●●に関する業務改善の</a:t>
            </a:r>
            <a:r>
              <a:rPr kumimoji="1" lang="en-US" altLang="ja-JP" sz="1100">
                <a:solidFill>
                  <a:schemeClr val="accent2"/>
                </a:solidFill>
                <a:latin typeface="+mn-ea"/>
                <a:cs typeface="Arial" panose="020B0604020202020204" pitchFamily="34" charset="0"/>
              </a:rPr>
              <a:t>…</a:t>
            </a:r>
          </a:p>
        </p:txBody>
      </p:sp>
      <p:sp>
        <p:nvSpPr>
          <p:cNvPr id="21" name="矢印: 五方向 20">
            <a:extLst>
              <a:ext uri="{FF2B5EF4-FFF2-40B4-BE49-F238E27FC236}">
                <a16:creationId xmlns:a16="http://schemas.microsoft.com/office/drawing/2014/main" id="{A13E5589-5F13-730B-4FA3-1F275B20EB06}"/>
              </a:ext>
            </a:extLst>
          </p:cNvPr>
          <p:cNvSpPr/>
          <p:nvPr/>
        </p:nvSpPr>
        <p:spPr>
          <a:xfrm>
            <a:off x="1506210" y="3625765"/>
            <a:ext cx="2453754" cy="291524"/>
          </a:xfrm>
          <a:prstGeom prst="homePlate">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講座受講中～講座終了直後</a:t>
            </a:r>
            <a:endParaRPr kumimoji="1" lang="en-US" altLang="ja-JP" sz="1200" b="1">
              <a:solidFill>
                <a:schemeClr val="accent2"/>
              </a:solidFill>
              <a:latin typeface="+mn-ea"/>
              <a:cs typeface="Arial" panose="020B0604020202020204" pitchFamily="34" charset="0"/>
            </a:endParaRPr>
          </a:p>
        </p:txBody>
      </p:sp>
      <p:sp>
        <p:nvSpPr>
          <p:cNvPr id="22" name="矢印: 五方向 21">
            <a:extLst>
              <a:ext uri="{FF2B5EF4-FFF2-40B4-BE49-F238E27FC236}">
                <a16:creationId xmlns:a16="http://schemas.microsoft.com/office/drawing/2014/main" id="{64E5F36E-30B1-EB7E-370B-C68E657B4451}"/>
              </a:ext>
            </a:extLst>
          </p:cNvPr>
          <p:cNvSpPr/>
          <p:nvPr/>
        </p:nvSpPr>
        <p:spPr>
          <a:xfrm>
            <a:off x="4093701" y="3625765"/>
            <a:ext cx="2453754" cy="291524"/>
          </a:xfrm>
          <a:prstGeom prst="homePlate">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講座受講後●年～●年</a:t>
            </a:r>
            <a:endParaRPr kumimoji="1" lang="en-US" altLang="ja-JP" sz="1200" b="1">
              <a:solidFill>
                <a:schemeClr val="accent2"/>
              </a:solidFill>
              <a:latin typeface="+mn-ea"/>
              <a:cs typeface="Arial" panose="020B0604020202020204" pitchFamily="34" charset="0"/>
            </a:endParaRPr>
          </a:p>
        </p:txBody>
      </p:sp>
      <p:sp>
        <p:nvSpPr>
          <p:cNvPr id="23" name="正方形/長方形 22">
            <a:extLst>
              <a:ext uri="{FF2B5EF4-FFF2-40B4-BE49-F238E27FC236}">
                <a16:creationId xmlns:a16="http://schemas.microsoft.com/office/drawing/2014/main" id="{B875B431-115D-F749-6641-39AC66212FFC}"/>
              </a:ext>
            </a:extLst>
          </p:cNvPr>
          <p:cNvSpPr/>
          <p:nvPr/>
        </p:nvSpPr>
        <p:spPr>
          <a:xfrm>
            <a:off x="289288" y="4018287"/>
            <a:ext cx="1140117" cy="79394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自社社員</a:t>
            </a:r>
            <a:br>
              <a:rPr kumimoji="1" lang="en-US" altLang="ja-JP" sz="1200" b="1">
                <a:solidFill>
                  <a:schemeClr val="accent2"/>
                </a:solidFill>
                <a:latin typeface="+mn-ea"/>
                <a:cs typeface="Arial" panose="020B0604020202020204" pitchFamily="34" charset="0"/>
              </a:rPr>
            </a:br>
            <a:r>
              <a:rPr kumimoji="1" lang="ja-JP" altLang="en-US" sz="1200" b="1">
                <a:solidFill>
                  <a:schemeClr val="accent2"/>
                </a:solidFill>
                <a:latin typeface="+mn-ea"/>
                <a:cs typeface="Arial" panose="020B0604020202020204" pitchFamily="34" charset="0"/>
              </a:rPr>
              <a:t>●●職</a:t>
            </a:r>
            <a:endParaRPr kumimoji="1" lang="en-US" altLang="ja-JP" sz="1200" b="1">
              <a:solidFill>
                <a:schemeClr val="accent2"/>
              </a:solidFill>
              <a:latin typeface="+mn-ea"/>
              <a:cs typeface="Arial" panose="020B0604020202020204" pitchFamily="34" charset="0"/>
            </a:endParaRPr>
          </a:p>
        </p:txBody>
      </p:sp>
      <p:sp>
        <p:nvSpPr>
          <p:cNvPr id="24" name="矢印: 五方向 23">
            <a:extLst>
              <a:ext uri="{FF2B5EF4-FFF2-40B4-BE49-F238E27FC236}">
                <a16:creationId xmlns:a16="http://schemas.microsoft.com/office/drawing/2014/main" id="{A7961F35-D09C-90CE-CD22-8A9718ACC37A}"/>
              </a:ext>
            </a:extLst>
          </p:cNvPr>
          <p:cNvSpPr/>
          <p:nvPr/>
        </p:nvSpPr>
        <p:spPr>
          <a:xfrm>
            <a:off x="6681192" y="3625765"/>
            <a:ext cx="2453754" cy="291524"/>
          </a:xfrm>
          <a:prstGeom prst="homePlate">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講座受講後●年～●年</a:t>
            </a:r>
            <a:endParaRPr kumimoji="1" lang="en-US" altLang="ja-JP" sz="1200" b="1">
              <a:solidFill>
                <a:schemeClr val="accent2"/>
              </a:solidFill>
              <a:latin typeface="+mn-ea"/>
              <a:cs typeface="Arial" panose="020B0604020202020204" pitchFamily="34" charset="0"/>
            </a:endParaRPr>
          </a:p>
        </p:txBody>
      </p:sp>
      <p:sp>
        <p:nvSpPr>
          <p:cNvPr id="25" name="正方形/長方形 24">
            <a:extLst>
              <a:ext uri="{FF2B5EF4-FFF2-40B4-BE49-F238E27FC236}">
                <a16:creationId xmlns:a16="http://schemas.microsoft.com/office/drawing/2014/main" id="{C29ACEFF-ED1A-FF6E-C99B-64D6153C138F}"/>
              </a:ext>
            </a:extLst>
          </p:cNvPr>
          <p:cNvSpPr/>
          <p:nvPr/>
        </p:nvSpPr>
        <p:spPr>
          <a:xfrm>
            <a:off x="289288" y="4849013"/>
            <a:ext cx="1140117" cy="79394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自社社員</a:t>
            </a:r>
            <a:br>
              <a:rPr kumimoji="1" lang="en-US" altLang="ja-JP" sz="1200" b="1">
                <a:solidFill>
                  <a:schemeClr val="accent2"/>
                </a:solidFill>
                <a:latin typeface="+mn-ea"/>
                <a:cs typeface="Arial" panose="020B0604020202020204" pitchFamily="34" charset="0"/>
              </a:rPr>
            </a:br>
            <a:r>
              <a:rPr kumimoji="1" lang="ja-JP" altLang="en-US" sz="1200" b="1">
                <a:solidFill>
                  <a:schemeClr val="accent2"/>
                </a:solidFill>
                <a:latin typeface="+mn-ea"/>
                <a:cs typeface="Arial" panose="020B0604020202020204" pitchFamily="34" charset="0"/>
              </a:rPr>
              <a:t>●●職</a:t>
            </a:r>
            <a:endParaRPr kumimoji="1" lang="en-US" altLang="ja-JP" sz="1200" b="1">
              <a:solidFill>
                <a:schemeClr val="accent2"/>
              </a:solidFill>
              <a:latin typeface="+mn-ea"/>
              <a:cs typeface="Arial" panose="020B0604020202020204" pitchFamily="34" charset="0"/>
            </a:endParaRPr>
          </a:p>
        </p:txBody>
      </p:sp>
      <p:sp>
        <p:nvSpPr>
          <p:cNvPr id="26" name="正方形/長方形 25">
            <a:extLst>
              <a:ext uri="{FF2B5EF4-FFF2-40B4-BE49-F238E27FC236}">
                <a16:creationId xmlns:a16="http://schemas.microsoft.com/office/drawing/2014/main" id="{0D5D9575-9B59-C774-BC34-AF05C15B77D7}"/>
              </a:ext>
            </a:extLst>
          </p:cNvPr>
          <p:cNvSpPr/>
          <p:nvPr/>
        </p:nvSpPr>
        <p:spPr>
          <a:xfrm>
            <a:off x="289288" y="5695237"/>
            <a:ext cx="1140117" cy="79394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参加学生</a:t>
            </a:r>
            <a:endParaRPr kumimoji="1" lang="en-US" altLang="ja-JP" sz="1200" b="1">
              <a:solidFill>
                <a:schemeClr val="accent2"/>
              </a:solidFill>
              <a:latin typeface="+mn-ea"/>
              <a:cs typeface="Arial" panose="020B0604020202020204" pitchFamily="34" charset="0"/>
            </a:endParaRPr>
          </a:p>
        </p:txBody>
      </p:sp>
      <p:sp>
        <p:nvSpPr>
          <p:cNvPr id="27" name="テキスト ボックス 26">
            <a:extLst>
              <a:ext uri="{FF2B5EF4-FFF2-40B4-BE49-F238E27FC236}">
                <a16:creationId xmlns:a16="http://schemas.microsoft.com/office/drawing/2014/main" id="{9CB06F18-6119-D113-4278-52B019BF94D4}"/>
              </a:ext>
            </a:extLst>
          </p:cNvPr>
          <p:cNvSpPr txBox="1"/>
          <p:nvPr/>
        </p:nvSpPr>
        <p:spPr>
          <a:xfrm>
            <a:off x="1506210" y="4854378"/>
            <a:ext cx="2453754"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●●に関する業務改善の</a:t>
            </a:r>
            <a:r>
              <a:rPr kumimoji="1" lang="en-US" altLang="ja-JP" sz="1100">
                <a:solidFill>
                  <a:schemeClr val="accent2"/>
                </a:solidFill>
                <a:latin typeface="+mn-ea"/>
                <a:cs typeface="Arial" panose="020B0604020202020204" pitchFamily="34" charset="0"/>
              </a:rPr>
              <a:t>…</a:t>
            </a:r>
          </a:p>
        </p:txBody>
      </p:sp>
      <p:sp>
        <p:nvSpPr>
          <p:cNvPr id="28" name="テキスト ボックス 27">
            <a:extLst>
              <a:ext uri="{FF2B5EF4-FFF2-40B4-BE49-F238E27FC236}">
                <a16:creationId xmlns:a16="http://schemas.microsoft.com/office/drawing/2014/main" id="{91C85E70-6C9E-DC8C-6A5E-0A117FB8EBA3}"/>
              </a:ext>
            </a:extLst>
          </p:cNvPr>
          <p:cNvSpPr txBox="1"/>
          <p:nvPr/>
        </p:nvSpPr>
        <p:spPr>
          <a:xfrm>
            <a:off x="1506210" y="5700601"/>
            <a:ext cx="2453754"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学生の自由な発想で</a:t>
            </a:r>
            <a:r>
              <a:rPr kumimoji="1" lang="en-US" altLang="ja-JP" sz="1100">
                <a:solidFill>
                  <a:schemeClr val="accent2"/>
                </a:solidFill>
                <a:latin typeface="+mn-ea"/>
                <a:cs typeface="Arial" panose="020B0604020202020204" pitchFamily="34" charset="0"/>
              </a:rPr>
              <a:t>…</a:t>
            </a:r>
          </a:p>
        </p:txBody>
      </p:sp>
      <p:sp>
        <p:nvSpPr>
          <p:cNvPr id="29" name="テキスト ボックス 28">
            <a:extLst>
              <a:ext uri="{FF2B5EF4-FFF2-40B4-BE49-F238E27FC236}">
                <a16:creationId xmlns:a16="http://schemas.microsoft.com/office/drawing/2014/main" id="{F9CFCEE2-275C-1F79-9C90-A9DD13DB801F}"/>
              </a:ext>
            </a:extLst>
          </p:cNvPr>
          <p:cNvSpPr txBox="1"/>
          <p:nvPr/>
        </p:nvSpPr>
        <p:spPr>
          <a:xfrm>
            <a:off x="4093701" y="4018287"/>
            <a:ext cx="2453754"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●●事業の立ち上げに伴い、●●の機会を</a:t>
            </a:r>
            <a:r>
              <a:rPr kumimoji="1" lang="en-US" altLang="ja-JP" sz="1100">
                <a:solidFill>
                  <a:schemeClr val="accent2"/>
                </a:solidFill>
                <a:latin typeface="+mn-ea"/>
                <a:cs typeface="Arial" panose="020B0604020202020204" pitchFamily="34" charset="0"/>
              </a:rPr>
              <a:t>…</a:t>
            </a:r>
          </a:p>
        </p:txBody>
      </p:sp>
      <p:sp>
        <p:nvSpPr>
          <p:cNvPr id="30" name="テキスト ボックス 29">
            <a:extLst>
              <a:ext uri="{FF2B5EF4-FFF2-40B4-BE49-F238E27FC236}">
                <a16:creationId xmlns:a16="http://schemas.microsoft.com/office/drawing/2014/main" id="{ECD44538-CDCE-424E-8BF0-724A595367DD}"/>
              </a:ext>
            </a:extLst>
          </p:cNvPr>
          <p:cNvSpPr txBox="1"/>
          <p:nvPr/>
        </p:nvSpPr>
        <p:spPr>
          <a:xfrm>
            <a:off x="4093701" y="4854378"/>
            <a:ext cx="2453754"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●●事業の立ち上げに伴い、●●の機会を</a:t>
            </a:r>
            <a:r>
              <a:rPr kumimoji="1" lang="en-US" altLang="ja-JP" sz="1100">
                <a:solidFill>
                  <a:schemeClr val="accent2"/>
                </a:solidFill>
                <a:latin typeface="+mn-ea"/>
                <a:cs typeface="Arial" panose="020B0604020202020204" pitchFamily="34" charset="0"/>
              </a:rPr>
              <a:t>…</a:t>
            </a:r>
          </a:p>
        </p:txBody>
      </p:sp>
      <p:sp>
        <p:nvSpPr>
          <p:cNvPr id="31" name="テキスト ボックス 30">
            <a:extLst>
              <a:ext uri="{FF2B5EF4-FFF2-40B4-BE49-F238E27FC236}">
                <a16:creationId xmlns:a16="http://schemas.microsoft.com/office/drawing/2014/main" id="{BFD4FC7C-0BCB-4FEA-29E6-8D81DECA1AA3}"/>
              </a:ext>
            </a:extLst>
          </p:cNvPr>
          <p:cNvSpPr txBox="1"/>
          <p:nvPr/>
        </p:nvSpPr>
        <p:spPr>
          <a:xfrm>
            <a:off x="4093701" y="5700601"/>
            <a:ext cx="2453754"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●●に採用され、●●職に</a:t>
            </a:r>
            <a:r>
              <a:rPr kumimoji="1" lang="en-US" altLang="ja-JP" sz="1100">
                <a:solidFill>
                  <a:schemeClr val="accent2"/>
                </a:solidFill>
                <a:latin typeface="+mn-ea"/>
                <a:cs typeface="Arial" panose="020B0604020202020204" pitchFamily="34" charset="0"/>
              </a:rPr>
              <a:t>…</a:t>
            </a:r>
          </a:p>
        </p:txBody>
      </p:sp>
      <p:sp>
        <p:nvSpPr>
          <p:cNvPr id="32" name="テキスト ボックス 31">
            <a:extLst>
              <a:ext uri="{FF2B5EF4-FFF2-40B4-BE49-F238E27FC236}">
                <a16:creationId xmlns:a16="http://schemas.microsoft.com/office/drawing/2014/main" id="{65AE5983-A459-3E8B-8B71-929168E48309}"/>
              </a:ext>
            </a:extLst>
          </p:cNvPr>
          <p:cNvSpPr txBox="1"/>
          <p:nvPr/>
        </p:nvSpPr>
        <p:spPr>
          <a:xfrm>
            <a:off x="6681192" y="4018287"/>
            <a:ext cx="2453754"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●●事業を牽引する</a:t>
            </a:r>
            <a:r>
              <a:rPr kumimoji="1" lang="en-US" altLang="ja-JP" sz="1100">
                <a:solidFill>
                  <a:schemeClr val="accent2"/>
                </a:solidFill>
                <a:latin typeface="+mn-ea"/>
                <a:cs typeface="Arial" panose="020B0604020202020204" pitchFamily="34" charset="0"/>
              </a:rPr>
              <a:t>…</a:t>
            </a:r>
          </a:p>
        </p:txBody>
      </p:sp>
      <p:sp>
        <p:nvSpPr>
          <p:cNvPr id="33" name="テキスト ボックス 32">
            <a:extLst>
              <a:ext uri="{FF2B5EF4-FFF2-40B4-BE49-F238E27FC236}">
                <a16:creationId xmlns:a16="http://schemas.microsoft.com/office/drawing/2014/main" id="{A03948E7-B896-9BED-F80B-D9F43424D268}"/>
              </a:ext>
            </a:extLst>
          </p:cNvPr>
          <p:cNvSpPr txBox="1"/>
          <p:nvPr/>
        </p:nvSpPr>
        <p:spPr>
          <a:xfrm>
            <a:off x="6681192" y="4854378"/>
            <a:ext cx="2453754"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●●事業を牽引する</a:t>
            </a:r>
            <a:r>
              <a:rPr kumimoji="1" lang="en-US" altLang="ja-JP" sz="1100">
                <a:solidFill>
                  <a:schemeClr val="accent2"/>
                </a:solidFill>
                <a:latin typeface="+mn-ea"/>
                <a:cs typeface="Arial" panose="020B0604020202020204" pitchFamily="34" charset="0"/>
              </a:rPr>
              <a:t>…</a:t>
            </a:r>
          </a:p>
        </p:txBody>
      </p:sp>
      <p:sp>
        <p:nvSpPr>
          <p:cNvPr id="34" name="テキスト ボックス 33">
            <a:extLst>
              <a:ext uri="{FF2B5EF4-FFF2-40B4-BE49-F238E27FC236}">
                <a16:creationId xmlns:a16="http://schemas.microsoft.com/office/drawing/2014/main" id="{C5573B2C-FA21-084C-67B4-04ABBE9ED59B}"/>
              </a:ext>
            </a:extLst>
          </p:cNvPr>
          <p:cNvSpPr txBox="1"/>
          <p:nvPr/>
        </p:nvSpPr>
        <p:spPr>
          <a:xfrm>
            <a:off x="6681192" y="5700601"/>
            <a:ext cx="2453754" cy="783213"/>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●●領域を牽引する若手に</a:t>
            </a:r>
            <a:r>
              <a:rPr kumimoji="1" lang="en-US" altLang="ja-JP" sz="1100">
                <a:solidFill>
                  <a:schemeClr val="accent2"/>
                </a:solidFill>
                <a:latin typeface="+mn-ea"/>
                <a:cs typeface="Arial" panose="020B0604020202020204" pitchFamily="34" charset="0"/>
              </a:rPr>
              <a:t>…</a:t>
            </a:r>
          </a:p>
        </p:txBody>
      </p:sp>
    </p:spTree>
    <p:extLst>
      <p:ext uri="{BB962C8B-B14F-4D97-AF65-F5344CB8AC3E}">
        <p14:creationId xmlns:p14="http://schemas.microsoft.com/office/powerpoint/2010/main" val="3739630982"/>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1661993"/>
          </a:xfrm>
        </p:spPr>
        <p:txBody>
          <a:bodyPr>
            <a:spAutoFit/>
          </a:bodyPr>
          <a:lstStyle/>
          <a:p>
            <a:r>
              <a:rPr lang="ja-JP" altLang="en-US" sz="1200" dirty="0"/>
              <a:t>別途添付している処遇反映計画書への記載内容の詳細を説明すること。特に、事業期間中に就業規則等を変更する計画の場合は、具体的な検討スケジュール等についても記載すること。</a:t>
            </a:r>
            <a:endParaRPr lang="en-US" altLang="ja-JP" sz="1200" dirty="0"/>
          </a:p>
          <a:p>
            <a:pPr marL="0" indent="0">
              <a:buNone/>
            </a:pPr>
            <a:r>
              <a:rPr lang="ja-JP" altLang="en-US" sz="1200" dirty="0">
                <a:solidFill>
                  <a:schemeClr val="accent2"/>
                </a:solidFill>
              </a:rPr>
              <a:t>（記載例）</a:t>
            </a:r>
            <a:endParaRPr lang="en-US" altLang="ja-JP" sz="1200" dirty="0">
              <a:solidFill>
                <a:schemeClr val="accent2"/>
              </a:solidFill>
            </a:endParaRPr>
          </a:p>
          <a:p>
            <a:r>
              <a:rPr lang="ja-JP" altLang="en-US" sz="1200" dirty="0">
                <a:solidFill>
                  <a:schemeClr val="accent2"/>
                </a:solidFill>
              </a:rPr>
              <a:t>講座の受講によって、●●業務に新たに求められるスキル●●や●●の習得状況を評価。</a:t>
            </a:r>
          </a:p>
          <a:p>
            <a:r>
              <a:rPr lang="ja-JP" altLang="en-US" sz="1200" dirty="0">
                <a:solidFill>
                  <a:schemeClr val="accent2"/>
                </a:solidFill>
              </a:rPr>
              <a:t>上記の習得状況を踏まえ、 ●●業務が特に重要な●● 部署に配置転換し、●月頃に昇給を実施する。</a:t>
            </a:r>
          </a:p>
          <a:p>
            <a:r>
              <a:rPr lang="ja-JP" altLang="en-US" sz="1200" dirty="0">
                <a:solidFill>
                  <a:schemeClr val="accent2"/>
                </a:solidFill>
              </a:rPr>
              <a:t>また、新たに●●職への昇格・異動要件として、講座における●●の達成を新たに追加し、当該ポストの社内公募を●月頃に実施する。</a:t>
            </a:r>
            <a:endParaRPr lang="en-US" altLang="ja-JP" sz="1200" dirty="0">
              <a:solidFill>
                <a:schemeClr val="accent2"/>
              </a:solidFill>
            </a:endParaRPr>
          </a:p>
          <a:p>
            <a:r>
              <a:rPr lang="ja-JP" altLang="en-US" sz="1200" dirty="0">
                <a:solidFill>
                  <a:schemeClr val="accent2"/>
                </a:solidFill>
              </a:rPr>
              <a:t>これらは、現状の就業規則等で規定されていないため、就業規則等を新たに改訂し</a:t>
            </a:r>
            <a:r>
              <a:rPr lang="en-US" altLang="ja-JP" sz="1200" dirty="0">
                <a:solidFill>
                  <a:schemeClr val="accent2"/>
                </a:solidFill>
              </a:rPr>
              <a:t>…</a:t>
            </a:r>
          </a:p>
        </p:txBody>
      </p:sp>
      <p:sp>
        <p:nvSpPr>
          <p:cNvPr id="11" name="タイトル 11">
            <a:extLst>
              <a:ext uri="{FF2B5EF4-FFF2-40B4-BE49-F238E27FC236}">
                <a16:creationId xmlns:a16="http://schemas.microsoft.com/office/drawing/2014/main" id="{90FE7CA5-D74D-96BD-5350-A1661C130FDE}"/>
              </a:ext>
            </a:extLst>
          </p:cNvPr>
          <p:cNvSpPr>
            <a:spLocks noGrp="1"/>
          </p:cNvSpPr>
          <p:nvPr>
            <p:ph type="title"/>
          </p:nvPr>
        </p:nvSpPr>
        <p:spPr>
          <a:xfrm>
            <a:off x="200471" y="188550"/>
            <a:ext cx="9505055" cy="360050"/>
          </a:xfrm>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6-3. </a:t>
            </a:r>
            <a:r>
              <a:rPr lang="ja-JP" altLang="en-US"/>
              <a:t>成果に準じた処遇への反映計画</a:t>
            </a:r>
            <a:r>
              <a:rPr lang="ja-JP" altLang="en-US" sz="1200"/>
              <a:t>（処遇反映枠のみ）</a:t>
            </a:r>
          </a:p>
        </p:txBody>
      </p:sp>
      <p:cxnSp>
        <p:nvCxnSpPr>
          <p:cNvPr id="5" name="直線コネクタ 4">
            <a:extLst>
              <a:ext uri="{FF2B5EF4-FFF2-40B4-BE49-F238E27FC236}">
                <a16:creationId xmlns:a16="http://schemas.microsoft.com/office/drawing/2014/main" id="{0E47EE3E-19DC-BB9C-35FD-39FAB73EC2D5}"/>
              </a:ext>
            </a:extLst>
          </p:cNvPr>
          <p:cNvCxnSpPr>
            <a:cxnSpLocks/>
          </p:cNvCxnSpPr>
          <p:nvPr/>
        </p:nvCxnSpPr>
        <p:spPr>
          <a:xfrm>
            <a:off x="344488" y="3389187"/>
            <a:ext cx="4320480"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6" name="テキスト ボックス 5">
            <a:extLst>
              <a:ext uri="{FF2B5EF4-FFF2-40B4-BE49-F238E27FC236}">
                <a16:creationId xmlns:a16="http://schemas.microsoft.com/office/drawing/2014/main" id="{043AE049-F33A-F086-FF04-BA4B7DAA0BFD}"/>
              </a:ext>
            </a:extLst>
          </p:cNvPr>
          <p:cNvSpPr txBox="1"/>
          <p:nvPr/>
        </p:nvSpPr>
        <p:spPr>
          <a:xfrm>
            <a:off x="326485" y="3068960"/>
            <a:ext cx="1107996"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処遇反映計画</a:t>
            </a:r>
          </a:p>
        </p:txBody>
      </p:sp>
      <p:cxnSp>
        <p:nvCxnSpPr>
          <p:cNvPr id="8" name="直線コネクタ 7">
            <a:extLst>
              <a:ext uri="{FF2B5EF4-FFF2-40B4-BE49-F238E27FC236}">
                <a16:creationId xmlns:a16="http://schemas.microsoft.com/office/drawing/2014/main" id="{9C9AB23A-12E0-6C56-B8B7-3097B09565DC}"/>
              </a:ext>
            </a:extLst>
          </p:cNvPr>
          <p:cNvCxnSpPr>
            <a:cxnSpLocks/>
          </p:cNvCxnSpPr>
          <p:nvPr/>
        </p:nvCxnSpPr>
        <p:spPr>
          <a:xfrm>
            <a:off x="5097016" y="3389187"/>
            <a:ext cx="4320480"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9" name="テキスト ボックス 8">
            <a:extLst>
              <a:ext uri="{FF2B5EF4-FFF2-40B4-BE49-F238E27FC236}">
                <a16:creationId xmlns:a16="http://schemas.microsoft.com/office/drawing/2014/main" id="{24F10005-6817-7CD3-6DC8-762DA98B2290}"/>
              </a:ext>
            </a:extLst>
          </p:cNvPr>
          <p:cNvSpPr txBox="1"/>
          <p:nvPr/>
        </p:nvSpPr>
        <p:spPr>
          <a:xfrm>
            <a:off x="5079013" y="3068960"/>
            <a:ext cx="2154757"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就業規則等の検討スケジュール</a:t>
            </a:r>
            <a:endParaRPr kumimoji="1" lang="en-US" altLang="ja-JP" sz="1200" b="1">
              <a:solidFill>
                <a:schemeClr val="accent2"/>
              </a:solidFill>
              <a:latin typeface="+mn-ea"/>
              <a:cs typeface="Arial" panose="020B0604020202020204" pitchFamily="34" charset="0"/>
            </a:endParaRPr>
          </a:p>
        </p:txBody>
      </p:sp>
      <p:sp>
        <p:nvSpPr>
          <p:cNvPr id="10" name="正方形/長方形 9">
            <a:extLst>
              <a:ext uri="{FF2B5EF4-FFF2-40B4-BE49-F238E27FC236}">
                <a16:creationId xmlns:a16="http://schemas.microsoft.com/office/drawing/2014/main" id="{C231C166-F1D2-485C-E0FF-BF4ACB165A89}"/>
              </a:ext>
            </a:extLst>
          </p:cNvPr>
          <p:cNvSpPr/>
          <p:nvPr/>
        </p:nvSpPr>
        <p:spPr>
          <a:xfrm>
            <a:off x="344488" y="3573016"/>
            <a:ext cx="1140117" cy="37250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対象者・人数</a:t>
            </a:r>
            <a:endParaRPr kumimoji="1" lang="en-US" altLang="ja-JP" sz="1200" b="1">
              <a:solidFill>
                <a:schemeClr val="accent2"/>
              </a:solidFill>
              <a:latin typeface="+mn-ea"/>
              <a:cs typeface="Arial" panose="020B0604020202020204" pitchFamily="34" charset="0"/>
            </a:endParaRPr>
          </a:p>
        </p:txBody>
      </p:sp>
      <p:sp>
        <p:nvSpPr>
          <p:cNvPr id="15" name="テキスト ボックス 14">
            <a:extLst>
              <a:ext uri="{FF2B5EF4-FFF2-40B4-BE49-F238E27FC236}">
                <a16:creationId xmlns:a16="http://schemas.microsoft.com/office/drawing/2014/main" id="{0039B0A6-81B0-39B4-C60A-464AE7D428C0}"/>
              </a:ext>
            </a:extLst>
          </p:cNvPr>
          <p:cNvSpPr txBox="1"/>
          <p:nvPr/>
        </p:nvSpPr>
        <p:spPr>
          <a:xfrm>
            <a:off x="1592620" y="3582549"/>
            <a:ext cx="3072347" cy="367472"/>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●●職を対象とした、講座参加者●名</a:t>
            </a:r>
            <a:endParaRPr kumimoji="1" lang="en-US" altLang="ja-JP" sz="1100">
              <a:solidFill>
                <a:schemeClr val="accent2"/>
              </a:solidFill>
              <a:latin typeface="+mn-ea"/>
              <a:cs typeface="Arial" panose="020B0604020202020204" pitchFamily="34" charset="0"/>
            </a:endParaRPr>
          </a:p>
        </p:txBody>
      </p:sp>
      <p:sp>
        <p:nvSpPr>
          <p:cNvPr id="19" name="正方形/長方形 18">
            <a:extLst>
              <a:ext uri="{FF2B5EF4-FFF2-40B4-BE49-F238E27FC236}">
                <a16:creationId xmlns:a16="http://schemas.microsoft.com/office/drawing/2014/main" id="{834BF3E5-DF89-65D4-C369-D5745D9C9207}"/>
              </a:ext>
            </a:extLst>
          </p:cNvPr>
          <p:cNvSpPr/>
          <p:nvPr/>
        </p:nvSpPr>
        <p:spPr>
          <a:xfrm>
            <a:off x="344488" y="4030845"/>
            <a:ext cx="1140117" cy="37250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処遇反映方法</a:t>
            </a:r>
            <a:endParaRPr kumimoji="1" lang="en-US" altLang="ja-JP" sz="1200" b="1">
              <a:solidFill>
                <a:schemeClr val="accent2"/>
              </a:solidFill>
              <a:latin typeface="+mn-ea"/>
              <a:cs typeface="Arial" panose="020B0604020202020204" pitchFamily="34" charset="0"/>
            </a:endParaRPr>
          </a:p>
        </p:txBody>
      </p:sp>
      <p:sp>
        <p:nvSpPr>
          <p:cNvPr id="20" name="テキスト ボックス 19">
            <a:extLst>
              <a:ext uri="{FF2B5EF4-FFF2-40B4-BE49-F238E27FC236}">
                <a16:creationId xmlns:a16="http://schemas.microsoft.com/office/drawing/2014/main" id="{5B903795-6F5F-9500-01BE-1B686E15EEAA}"/>
              </a:ext>
            </a:extLst>
          </p:cNvPr>
          <p:cNvSpPr txBox="1"/>
          <p:nvPr/>
        </p:nvSpPr>
        <p:spPr>
          <a:xfrm>
            <a:off x="1592620" y="4040378"/>
            <a:ext cx="3072347" cy="367472"/>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en-US" altLang="ja-JP" sz="1100">
                <a:solidFill>
                  <a:schemeClr val="accent2"/>
                </a:solidFill>
                <a:latin typeface="+mn-ea"/>
                <a:cs typeface="Arial" panose="020B0604020202020204" pitchFamily="34" charset="0"/>
              </a:rPr>
              <a:t>A. </a:t>
            </a:r>
            <a:r>
              <a:rPr kumimoji="1" lang="ja-JP" altLang="en-US" sz="1100">
                <a:solidFill>
                  <a:schemeClr val="accent2"/>
                </a:solidFill>
                <a:latin typeface="+mn-ea"/>
                <a:cs typeface="Arial" panose="020B0604020202020204" pitchFamily="34" charset="0"/>
              </a:rPr>
              <a:t>昇給・昇格</a:t>
            </a:r>
            <a:endParaRPr kumimoji="1" lang="en-US" altLang="ja-JP" sz="1100">
              <a:solidFill>
                <a:schemeClr val="accent2"/>
              </a:solidFill>
              <a:latin typeface="+mn-ea"/>
              <a:cs typeface="Arial" panose="020B0604020202020204" pitchFamily="34" charset="0"/>
            </a:endParaRPr>
          </a:p>
        </p:txBody>
      </p:sp>
      <p:sp>
        <p:nvSpPr>
          <p:cNvPr id="21" name="正方形/長方形 20">
            <a:extLst>
              <a:ext uri="{FF2B5EF4-FFF2-40B4-BE49-F238E27FC236}">
                <a16:creationId xmlns:a16="http://schemas.microsoft.com/office/drawing/2014/main" id="{B65E9F0E-E6DA-480A-AEAC-56D6D6E9B5D7}"/>
              </a:ext>
            </a:extLst>
          </p:cNvPr>
          <p:cNvSpPr/>
          <p:nvPr/>
        </p:nvSpPr>
        <p:spPr>
          <a:xfrm>
            <a:off x="344488" y="4488673"/>
            <a:ext cx="1140117" cy="1561143"/>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処遇反映計画</a:t>
            </a:r>
            <a:endParaRPr kumimoji="1" lang="en-US" altLang="ja-JP" sz="1200" b="1">
              <a:solidFill>
                <a:schemeClr val="accent2"/>
              </a:solidFill>
              <a:latin typeface="+mn-ea"/>
              <a:cs typeface="Arial" panose="020B0604020202020204" pitchFamily="34" charset="0"/>
            </a:endParaRPr>
          </a:p>
        </p:txBody>
      </p:sp>
      <p:sp>
        <p:nvSpPr>
          <p:cNvPr id="22" name="テキスト ボックス 21">
            <a:extLst>
              <a:ext uri="{FF2B5EF4-FFF2-40B4-BE49-F238E27FC236}">
                <a16:creationId xmlns:a16="http://schemas.microsoft.com/office/drawing/2014/main" id="{94031678-B6C8-272C-7644-E47D39B7BF1D}"/>
              </a:ext>
            </a:extLst>
          </p:cNvPr>
          <p:cNvSpPr txBox="1"/>
          <p:nvPr/>
        </p:nvSpPr>
        <p:spPr>
          <a:xfrm>
            <a:off x="1592620" y="4498206"/>
            <a:ext cx="3072347" cy="1540046"/>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dirty="0">
                <a:solidFill>
                  <a:schemeClr val="accent2"/>
                </a:solidFill>
                <a:latin typeface="+mn-ea"/>
                <a:cs typeface="Arial" panose="020B0604020202020204" pitchFamily="34" charset="0"/>
              </a:rPr>
              <a:t>講座の受講によって●●業務に新たに求められるスキル●●や●●の習得状況を評価。</a:t>
            </a:r>
            <a:endParaRPr kumimoji="1" lang="en-US" altLang="ja-JP" sz="1100" dirty="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r>
              <a:rPr lang="ja-JP" altLang="en-US" sz="1100" dirty="0">
                <a:solidFill>
                  <a:schemeClr val="accent2"/>
                </a:solidFill>
              </a:rPr>
              <a:t>上記の習得状況を踏まえ、 ●●業務が特に重要な●● 部署に配置転換し、 ●月頃に昇給を実施</a:t>
            </a:r>
            <a:r>
              <a:rPr kumimoji="1" lang="ja-JP" altLang="en-US" sz="1100" dirty="0">
                <a:solidFill>
                  <a:schemeClr val="accent2"/>
                </a:solidFill>
                <a:latin typeface="+mn-ea"/>
                <a:cs typeface="Arial" panose="020B0604020202020204" pitchFamily="34" charset="0"/>
              </a:rPr>
              <a:t>。</a:t>
            </a:r>
            <a:endParaRPr kumimoji="1" lang="en-US" altLang="ja-JP" sz="1100" dirty="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r>
              <a:rPr kumimoji="1" lang="ja-JP" altLang="en-US" sz="1100" dirty="0">
                <a:solidFill>
                  <a:schemeClr val="accent2"/>
                </a:solidFill>
                <a:latin typeface="+mn-ea"/>
                <a:cs typeface="Arial" panose="020B0604020202020204" pitchFamily="34" charset="0"/>
              </a:rPr>
              <a:t>また、●●職への昇格・異動についての要件として、講座における●●の達成を新たに追加し、</a:t>
            </a:r>
            <a:r>
              <a:rPr lang="ja-JP" altLang="en-US" sz="1100" dirty="0">
                <a:solidFill>
                  <a:schemeClr val="accent2"/>
                </a:solidFill>
              </a:rPr>
              <a:t> </a:t>
            </a:r>
            <a:r>
              <a:rPr kumimoji="1" lang="ja-JP" altLang="en-US" sz="1100" dirty="0">
                <a:solidFill>
                  <a:schemeClr val="accent2"/>
                </a:solidFill>
                <a:latin typeface="+mn-ea"/>
                <a:cs typeface="Arial" panose="020B0604020202020204" pitchFamily="34" charset="0"/>
              </a:rPr>
              <a:t>当該ポストの社内公募を</a:t>
            </a:r>
            <a:r>
              <a:rPr lang="ja-JP" altLang="en-US" sz="1100" dirty="0">
                <a:solidFill>
                  <a:schemeClr val="accent2"/>
                </a:solidFill>
              </a:rPr>
              <a:t>●月頃に</a:t>
            </a:r>
            <a:r>
              <a:rPr kumimoji="1" lang="ja-JP" altLang="en-US" sz="1100" dirty="0">
                <a:solidFill>
                  <a:schemeClr val="accent2"/>
                </a:solidFill>
                <a:latin typeface="+mn-ea"/>
                <a:cs typeface="Arial" panose="020B0604020202020204" pitchFamily="34" charset="0"/>
              </a:rPr>
              <a:t>実施する。</a:t>
            </a:r>
            <a:endParaRPr kumimoji="1" lang="en-US" altLang="ja-JP" sz="1100" dirty="0">
              <a:solidFill>
                <a:schemeClr val="accent2"/>
              </a:solidFill>
              <a:latin typeface="+mn-ea"/>
              <a:cs typeface="Arial" panose="020B0604020202020204" pitchFamily="34" charset="0"/>
            </a:endParaRPr>
          </a:p>
        </p:txBody>
      </p:sp>
      <p:sp>
        <p:nvSpPr>
          <p:cNvPr id="23" name="正方形/長方形 22">
            <a:extLst>
              <a:ext uri="{FF2B5EF4-FFF2-40B4-BE49-F238E27FC236}">
                <a16:creationId xmlns:a16="http://schemas.microsoft.com/office/drawing/2014/main" id="{2548AB29-1B3C-C43F-999F-6FE0F61CDD36}"/>
              </a:ext>
            </a:extLst>
          </p:cNvPr>
          <p:cNvSpPr/>
          <p:nvPr/>
        </p:nvSpPr>
        <p:spPr>
          <a:xfrm>
            <a:off x="344488" y="6125605"/>
            <a:ext cx="1140117" cy="37250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周知方法</a:t>
            </a:r>
            <a:endParaRPr kumimoji="1" lang="en-US" altLang="ja-JP" sz="1200" b="1">
              <a:solidFill>
                <a:schemeClr val="accent2"/>
              </a:solidFill>
              <a:latin typeface="+mn-ea"/>
              <a:cs typeface="Arial" panose="020B0604020202020204" pitchFamily="34" charset="0"/>
            </a:endParaRPr>
          </a:p>
        </p:txBody>
      </p:sp>
      <p:sp>
        <p:nvSpPr>
          <p:cNvPr id="24" name="テキスト ボックス 23">
            <a:extLst>
              <a:ext uri="{FF2B5EF4-FFF2-40B4-BE49-F238E27FC236}">
                <a16:creationId xmlns:a16="http://schemas.microsoft.com/office/drawing/2014/main" id="{CB3FEBFA-7048-AC27-5716-6131738AE5EC}"/>
              </a:ext>
            </a:extLst>
          </p:cNvPr>
          <p:cNvSpPr txBox="1"/>
          <p:nvPr/>
        </p:nvSpPr>
        <p:spPr>
          <a:xfrm>
            <a:off x="1592620" y="6135138"/>
            <a:ext cx="3072347" cy="367472"/>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講座参加者募集時に要項にて通知</a:t>
            </a:r>
            <a:r>
              <a:rPr kumimoji="1" lang="en-US" altLang="ja-JP" sz="1100">
                <a:solidFill>
                  <a:schemeClr val="accent2"/>
                </a:solidFill>
                <a:latin typeface="+mn-ea"/>
                <a:cs typeface="Arial" panose="020B0604020202020204" pitchFamily="34" charset="0"/>
              </a:rPr>
              <a:t>…</a:t>
            </a:r>
          </a:p>
        </p:txBody>
      </p:sp>
      <p:sp>
        <p:nvSpPr>
          <p:cNvPr id="26" name="正方形/長方形 25">
            <a:extLst>
              <a:ext uri="{FF2B5EF4-FFF2-40B4-BE49-F238E27FC236}">
                <a16:creationId xmlns:a16="http://schemas.microsoft.com/office/drawing/2014/main" id="{C52DA72C-5A5F-5C89-28F9-6AF5463AD502}"/>
              </a:ext>
            </a:extLst>
          </p:cNvPr>
          <p:cNvSpPr/>
          <p:nvPr/>
        </p:nvSpPr>
        <p:spPr>
          <a:xfrm>
            <a:off x="5073016" y="3573016"/>
            <a:ext cx="2015554" cy="37250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就業規則等の現状</a:t>
            </a:r>
            <a:endParaRPr kumimoji="1" lang="en-US" altLang="ja-JP" sz="1200" b="1">
              <a:solidFill>
                <a:schemeClr val="accent2"/>
              </a:solidFill>
              <a:latin typeface="+mn-ea"/>
              <a:cs typeface="Arial" panose="020B0604020202020204" pitchFamily="34" charset="0"/>
            </a:endParaRPr>
          </a:p>
        </p:txBody>
      </p:sp>
      <p:sp>
        <p:nvSpPr>
          <p:cNvPr id="27" name="テキスト ボックス 26">
            <a:extLst>
              <a:ext uri="{FF2B5EF4-FFF2-40B4-BE49-F238E27FC236}">
                <a16:creationId xmlns:a16="http://schemas.microsoft.com/office/drawing/2014/main" id="{07D993DF-326B-AAA1-B1E9-5169CC4A6360}"/>
              </a:ext>
            </a:extLst>
          </p:cNvPr>
          <p:cNvSpPr txBox="1"/>
          <p:nvPr/>
        </p:nvSpPr>
        <p:spPr>
          <a:xfrm>
            <a:off x="5073017" y="3945522"/>
            <a:ext cx="2015554" cy="766312"/>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●●への昇給・昇格に際し、●●スキルを重視する旨が規定されていない</a:t>
            </a:r>
            <a:r>
              <a:rPr kumimoji="1" lang="en-US" altLang="ja-JP" sz="1100">
                <a:solidFill>
                  <a:schemeClr val="accent2"/>
                </a:solidFill>
                <a:latin typeface="+mn-ea"/>
                <a:cs typeface="Arial" panose="020B0604020202020204" pitchFamily="34" charset="0"/>
              </a:rPr>
              <a:t>…</a:t>
            </a:r>
          </a:p>
        </p:txBody>
      </p:sp>
      <p:sp>
        <p:nvSpPr>
          <p:cNvPr id="29" name="テキスト ボックス 28">
            <a:extLst>
              <a:ext uri="{FF2B5EF4-FFF2-40B4-BE49-F238E27FC236}">
                <a16:creationId xmlns:a16="http://schemas.microsoft.com/office/drawing/2014/main" id="{BA65C481-AC49-9C54-76B8-C3F9D1B7B8DD}"/>
              </a:ext>
            </a:extLst>
          </p:cNvPr>
          <p:cNvSpPr txBox="1"/>
          <p:nvPr/>
        </p:nvSpPr>
        <p:spPr>
          <a:xfrm>
            <a:off x="5073017" y="5313606"/>
            <a:ext cx="4344480" cy="1184503"/>
          </a:xfrm>
          <a:prstGeom prst="rect">
            <a:avLst/>
          </a:prstGeom>
          <a:noFill/>
          <a:ln>
            <a:solidFill>
              <a:schemeClr val="accent2"/>
            </a:solidFill>
          </a:ln>
        </p:spPr>
        <p:txBody>
          <a:bodyPr wrap="square" rtlCol="0">
            <a:noAutofit/>
          </a:bodyPr>
          <a:lstStyle/>
          <a:p>
            <a:pPr algn="l">
              <a:spcAft>
                <a:spcPts val="300"/>
              </a:spcAft>
            </a:pPr>
            <a:r>
              <a:rPr kumimoji="1" lang="ja-JP" altLang="en-US" sz="1100" b="1" u="sng">
                <a:solidFill>
                  <a:schemeClr val="accent2"/>
                </a:solidFill>
                <a:latin typeface="+mn-ea"/>
                <a:cs typeface="Arial" panose="020B0604020202020204" pitchFamily="34" charset="0"/>
              </a:rPr>
              <a:t>●●の評価基準・対象範囲の決定（●月～●月頃）</a:t>
            </a:r>
            <a:endParaRPr kumimoji="1" lang="en-US" altLang="ja-JP" sz="1100" b="1" u="sng">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●●について</a:t>
            </a:r>
            <a:r>
              <a:rPr kumimoji="1" lang="en-US" altLang="ja-JP" sz="110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endParaRPr lang="en-US" altLang="ja-JP" sz="1100">
              <a:solidFill>
                <a:schemeClr val="accent2"/>
              </a:solidFill>
              <a:latin typeface="+mn-ea"/>
              <a:cs typeface="Arial" panose="020B0604020202020204" pitchFamily="34" charset="0"/>
            </a:endParaRPr>
          </a:p>
          <a:p>
            <a:pPr algn="l">
              <a:spcAft>
                <a:spcPts val="300"/>
              </a:spcAft>
            </a:pPr>
            <a:r>
              <a:rPr kumimoji="1" lang="ja-JP" altLang="en-US" sz="1100" b="1" u="sng">
                <a:solidFill>
                  <a:schemeClr val="accent2"/>
                </a:solidFill>
                <a:latin typeface="+mn-ea"/>
                <a:cs typeface="Arial" panose="020B0604020202020204" pitchFamily="34" charset="0"/>
              </a:rPr>
              <a:t>●●についての関連部署協議</a:t>
            </a:r>
            <a:r>
              <a:rPr kumimoji="1" lang="en-US" altLang="ja-JP" sz="1100" b="1" u="sng">
                <a:solidFill>
                  <a:schemeClr val="accent2"/>
                </a:solidFill>
                <a:latin typeface="+mn-ea"/>
                <a:cs typeface="Arial" panose="020B0604020202020204" pitchFamily="34" charset="0"/>
              </a:rPr>
              <a:t>(</a:t>
            </a:r>
            <a:r>
              <a:rPr kumimoji="1" lang="ja-JP" altLang="en-US" sz="1100" b="1" u="sng">
                <a:solidFill>
                  <a:schemeClr val="accent2"/>
                </a:solidFill>
                <a:latin typeface="+mn-ea"/>
                <a:cs typeface="Arial" panose="020B0604020202020204" pitchFamily="34" charset="0"/>
              </a:rPr>
              <a:t>●月～●月頃）</a:t>
            </a:r>
            <a:endParaRPr kumimoji="1" lang="en-US" altLang="ja-JP" sz="1100" b="1" u="sng">
              <a:solidFill>
                <a:schemeClr val="accent2"/>
              </a:solidFill>
              <a:latin typeface="+mn-ea"/>
              <a:cs typeface="Arial" panose="020B0604020202020204" pitchFamily="34" charset="0"/>
            </a:endParaRPr>
          </a:p>
          <a:p>
            <a:pPr marL="171450" indent="-171450">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●●について</a:t>
            </a:r>
            <a:r>
              <a:rPr kumimoji="1" lang="en-US" altLang="ja-JP" sz="110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endParaRPr lang="en-US" altLang="ja-JP" sz="1100">
              <a:solidFill>
                <a:schemeClr val="accent2"/>
              </a:solidFill>
              <a:latin typeface="+mn-ea"/>
              <a:cs typeface="Arial" panose="020B0604020202020204" pitchFamily="34" charset="0"/>
            </a:endParaRPr>
          </a:p>
        </p:txBody>
      </p:sp>
      <p:sp>
        <p:nvSpPr>
          <p:cNvPr id="30" name="正方形/長方形 29">
            <a:extLst>
              <a:ext uri="{FF2B5EF4-FFF2-40B4-BE49-F238E27FC236}">
                <a16:creationId xmlns:a16="http://schemas.microsoft.com/office/drawing/2014/main" id="{00721D2D-B544-7518-55C9-5CA151E50581}"/>
              </a:ext>
            </a:extLst>
          </p:cNvPr>
          <p:cNvSpPr/>
          <p:nvPr/>
        </p:nvSpPr>
        <p:spPr>
          <a:xfrm>
            <a:off x="7395145" y="3573016"/>
            <a:ext cx="2015554" cy="37250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就業規則等の変更</a:t>
            </a:r>
            <a:endParaRPr kumimoji="1" lang="en-US" altLang="ja-JP" sz="1200" b="1">
              <a:solidFill>
                <a:schemeClr val="accent2"/>
              </a:solidFill>
              <a:latin typeface="+mn-ea"/>
              <a:cs typeface="Arial" panose="020B0604020202020204" pitchFamily="34" charset="0"/>
            </a:endParaRPr>
          </a:p>
          <a:p>
            <a:pPr algn="ctr"/>
            <a:r>
              <a:rPr kumimoji="1" lang="ja-JP" altLang="en-US" sz="1050" b="1">
                <a:solidFill>
                  <a:schemeClr val="accent2"/>
                </a:solidFill>
                <a:latin typeface="+mn-ea"/>
                <a:cs typeface="Arial" panose="020B0604020202020204" pitchFamily="34" charset="0"/>
              </a:rPr>
              <a:t>（●月頃完了予定）</a:t>
            </a:r>
            <a:endParaRPr kumimoji="1" lang="en-US" altLang="ja-JP" sz="1050" b="1">
              <a:solidFill>
                <a:schemeClr val="accent2"/>
              </a:solidFill>
              <a:latin typeface="+mn-ea"/>
              <a:cs typeface="Arial" panose="020B0604020202020204" pitchFamily="34" charset="0"/>
            </a:endParaRPr>
          </a:p>
        </p:txBody>
      </p:sp>
      <p:sp>
        <p:nvSpPr>
          <p:cNvPr id="31" name="テキスト ボックス 30">
            <a:extLst>
              <a:ext uri="{FF2B5EF4-FFF2-40B4-BE49-F238E27FC236}">
                <a16:creationId xmlns:a16="http://schemas.microsoft.com/office/drawing/2014/main" id="{DE2BCCFF-87B6-D111-9AA1-5617D2368C4E}"/>
              </a:ext>
            </a:extLst>
          </p:cNvPr>
          <p:cNvSpPr txBox="1"/>
          <p:nvPr/>
        </p:nvSpPr>
        <p:spPr>
          <a:xfrm>
            <a:off x="7401942" y="3945522"/>
            <a:ext cx="2015554" cy="766312"/>
          </a:xfrm>
          <a:prstGeom prst="rect">
            <a:avLst/>
          </a:prstGeom>
          <a:noFill/>
          <a:ln>
            <a:solidFill>
              <a:schemeClr val="accent2"/>
            </a:solidFill>
          </a:ln>
        </p:spPr>
        <p:txBody>
          <a:bodyPr wrap="square" rtlCol="0">
            <a:noAutofit/>
          </a:bodyPr>
          <a:lstStyle/>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●●職への昇格・異動要件として、講座における●●の達成を新たに追加し</a:t>
            </a:r>
            <a:r>
              <a:rPr kumimoji="1" lang="en-US" altLang="ja-JP" sz="1100">
                <a:solidFill>
                  <a:schemeClr val="accent2"/>
                </a:solidFill>
                <a:latin typeface="+mn-ea"/>
                <a:cs typeface="Arial" panose="020B0604020202020204" pitchFamily="34" charset="0"/>
              </a:rPr>
              <a:t>…</a:t>
            </a:r>
          </a:p>
        </p:txBody>
      </p:sp>
      <p:sp>
        <p:nvSpPr>
          <p:cNvPr id="32" name="正方形/長方形 31">
            <a:extLst>
              <a:ext uri="{FF2B5EF4-FFF2-40B4-BE49-F238E27FC236}">
                <a16:creationId xmlns:a16="http://schemas.microsoft.com/office/drawing/2014/main" id="{7E373165-DA41-31D4-EB1A-9C17E6C111DD}"/>
              </a:ext>
            </a:extLst>
          </p:cNvPr>
          <p:cNvSpPr/>
          <p:nvPr/>
        </p:nvSpPr>
        <p:spPr>
          <a:xfrm>
            <a:off x="5073016" y="4941100"/>
            <a:ext cx="4344480" cy="372506"/>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b="1">
                <a:solidFill>
                  <a:schemeClr val="accent2"/>
                </a:solidFill>
                <a:latin typeface="+mn-ea"/>
                <a:cs typeface="Arial" panose="020B0604020202020204" pitchFamily="34" charset="0"/>
              </a:rPr>
              <a:t>要検討事項と検討スケジュール</a:t>
            </a:r>
            <a:endParaRPr kumimoji="1" lang="en-US" altLang="ja-JP" sz="1200" b="1">
              <a:solidFill>
                <a:schemeClr val="accent2"/>
              </a:solidFill>
              <a:latin typeface="+mn-ea"/>
              <a:cs typeface="Arial" panose="020B0604020202020204" pitchFamily="34" charset="0"/>
            </a:endParaRPr>
          </a:p>
        </p:txBody>
      </p:sp>
      <p:sp>
        <p:nvSpPr>
          <p:cNvPr id="33" name="二等辺三角形 32">
            <a:extLst>
              <a:ext uri="{FF2B5EF4-FFF2-40B4-BE49-F238E27FC236}">
                <a16:creationId xmlns:a16="http://schemas.microsoft.com/office/drawing/2014/main" id="{2FD72310-7EE3-FC7A-62A9-2D6E2C485523}"/>
              </a:ext>
            </a:extLst>
          </p:cNvPr>
          <p:cNvSpPr/>
          <p:nvPr/>
        </p:nvSpPr>
        <p:spPr>
          <a:xfrm rot="5400000">
            <a:off x="6780300" y="4008493"/>
            <a:ext cx="953911" cy="191354"/>
          </a:xfrm>
          <a:prstGeom prst="triangle">
            <a:avLst/>
          </a:prstGeom>
          <a:solidFill>
            <a:schemeClr val="accent2">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noAutofit/>
          </a:bodyPr>
          <a:lstStyle/>
          <a:p>
            <a:pPr algn="ctr"/>
            <a:endParaRPr kumimoji="1" lang="ja-JP" altLang="en-US" sz="1200" b="1">
              <a:solidFill>
                <a:schemeClr val="accent1"/>
              </a:solidFill>
              <a:latin typeface="+mn-ea"/>
              <a:cs typeface="Arial" panose="020B0604020202020204" pitchFamily="34" charset="0"/>
            </a:endParaRPr>
          </a:p>
        </p:txBody>
      </p:sp>
      <p:cxnSp>
        <p:nvCxnSpPr>
          <p:cNvPr id="35" name="直線コネクタ 34">
            <a:extLst>
              <a:ext uri="{FF2B5EF4-FFF2-40B4-BE49-F238E27FC236}">
                <a16:creationId xmlns:a16="http://schemas.microsoft.com/office/drawing/2014/main" id="{E3D68A29-A266-5ADA-9A46-445B6464B70D}"/>
              </a:ext>
            </a:extLst>
          </p:cNvPr>
          <p:cNvCxnSpPr/>
          <p:nvPr/>
        </p:nvCxnSpPr>
        <p:spPr>
          <a:xfrm>
            <a:off x="7233770" y="4293028"/>
            <a:ext cx="0" cy="648072"/>
          </a:xfrm>
          <a:prstGeom prst="line">
            <a:avLst/>
          </a:prstGeom>
          <a:ln w="9525">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6691694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040854"/>
            <a:ext cx="9505950" cy="517065"/>
          </a:xfrm>
        </p:spPr>
        <p:txBody>
          <a:bodyPr>
            <a:spAutoFit/>
          </a:bodyPr>
          <a:lstStyle/>
          <a:p>
            <a:r>
              <a:rPr lang="ja-JP" altLang="en-US" sz="1200" dirty="0"/>
              <a:t>提案のサマリを</a:t>
            </a:r>
            <a:r>
              <a:rPr lang="en-US" altLang="ja-JP" sz="1200" dirty="0"/>
              <a:t>1</a:t>
            </a:r>
            <a:r>
              <a:rPr lang="ja-JP" altLang="en-US" sz="1200" dirty="0"/>
              <a:t>ページでまとめて記載してください。</a:t>
            </a:r>
            <a:endParaRPr lang="en-US" altLang="ja-JP" sz="1200" dirty="0"/>
          </a:p>
          <a:p>
            <a:r>
              <a:rPr lang="ja-JP" altLang="en-US" sz="1200" dirty="0"/>
              <a:t>特に公募要件に係る</a:t>
            </a:r>
            <a:r>
              <a:rPr lang="ja-JP" altLang="en-US" sz="1200" dirty="0">
                <a:solidFill>
                  <a:srgbClr val="FF0000"/>
                </a:solidFill>
              </a:rPr>
              <a:t>赤枠のもの</a:t>
            </a:r>
            <a:r>
              <a:rPr lang="ja-JP" altLang="en-US" sz="1200" dirty="0"/>
              <a:t>については</a:t>
            </a:r>
            <a:r>
              <a:rPr lang="en-US" altLang="ja-JP" sz="1200" dirty="0"/>
              <a:t>(</a:t>
            </a:r>
            <a:r>
              <a:rPr lang="ja-JP" altLang="en-US" sz="1200" dirty="0"/>
              <a:t>様式</a:t>
            </a:r>
            <a:r>
              <a:rPr lang="en-US" altLang="ja-JP" sz="1200" dirty="0"/>
              <a:t>1) ①-1</a:t>
            </a:r>
            <a:r>
              <a:rPr lang="ja-JP" altLang="en-US" sz="1200" dirty="0"/>
              <a:t>事業者基本情報と矛盾</a:t>
            </a:r>
            <a:r>
              <a:rPr lang="ja-JP" altLang="en-US" sz="1200"/>
              <a:t>のないように</a:t>
            </a:r>
            <a:r>
              <a:rPr lang="ja-JP" altLang="en-US" sz="1200" dirty="0"/>
              <a:t>記載ください。</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dirty="0"/>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1. </a:t>
            </a:r>
            <a:r>
              <a:rPr lang="ja-JP" altLang="en-US"/>
              <a:t>本提案のサマリ</a:t>
            </a:r>
            <a:r>
              <a:rPr lang="en-US" altLang="ja-JP" dirty="0"/>
              <a:t>(1</a:t>
            </a:r>
            <a:r>
              <a:rPr lang="ja-JP" altLang="en-US"/>
              <a:t>ページ</a:t>
            </a:r>
            <a:r>
              <a:rPr lang="en-US" altLang="ja-JP" dirty="0"/>
              <a:t>)</a:t>
            </a:r>
            <a:endParaRPr lang="ja-JP" altLang="en-US"/>
          </a:p>
        </p:txBody>
      </p:sp>
      <p:sp>
        <p:nvSpPr>
          <p:cNvPr id="20" name="テキスト ボックス 19">
            <a:extLst>
              <a:ext uri="{FF2B5EF4-FFF2-40B4-BE49-F238E27FC236}">
                <a16:creationId xmlns:a16="http://schemas.microsoft.com/office/drawing/2014/main" id="{D4A2C5D6-020B-0882-58F0-16ECD9600A6F}"/>
              </a:ext>
            </a:extLst>
          </p:cNvPr>
          <p:cNvSpPr txBox="1"/>
          <p:nvPr/>
        </p:nvSpPr>
        <p:spPr>
          <a:xfrm>
            <a:off x="8602420" y="1343191"/>
            <a:ext cx="1368317" cy="261610"/>
          </a:xfrm>
          <a:prstGeom prst="rect">
            <a:avLst/>
          </a:prstGeom>
          <a:noFill/>
        </p:spPr>
        <p:txBody>
          <a:bodyPr wrap="square">
            <a:spAutoFit/>
          </a:bodyPr>
          <a:lstStyle/>
          <a:p>
            <a:pPr marL="0" indent="0">
              <a:buNone/>
            </a:pPr>
            <a:r>
              <a:rPr lang="ja-JP" altLang="en-US" sz="1100">
                <a:solidFill>
                  <a:schemeClr val="accent2"/>
                </a:solidFill>
              </a:rPr>
              <a:t>（四角内記載例）</a:t>
            </a:r>
            <a:endParaRPr lang="en-US" altLang="ja-JP" sz="1100" dirty="0">
              <a:solidFill>
                <a:schemeClr val="accent2"/>
              </a:solidFill>
            </a:endParaRPr>
          </a:p>
        </p:txBody>
      </p:sp>
      <p:sp>
        <p:nvSpPr>
          <p:cNvPr id="15" name="正方形/長方形 14">
            <a:extLst>
              <a:ext uri="{FF2B5EF4-FFF2-40B4-BE49-F238E27FC236}">
                <a16:creationId xmlns:a16="http://schemas.microsoft.com/office/drawing/2014/main" id="{EB82779F-88DF-BC0C-403E-87F24184097C}"/>
              </a:ext>
            </a:extLst>
          </p:cNvPr>
          <p:cNvSpPr/>
          <p:nvPr/>
        </p:nvSpPr>
        <p:spPr>
          <a:xfrm>
            <a:off x="206660" y="1999020"/>
            <a:ext cx="2880320" cy="634384"/>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1000" b="1" dirty="0">
                <a:solidFill>
                  <a:schemeClr val="tx1"/>
                </a:solidFill>
                <a:latin typeface="+mn-ea"/>
                <a:cs typeface="Arial" panose="020B0604020202020204" pitchFamily="34" charset="0"/>
              </a:rPr>
              <a:t>&lt;</a:t>
            </a:r>
            <a:r>
              <a:rPr lang="ja-JP" altLang="en-US" sz="1000" b="1">
                <a:solidFill>
                  <a:schemeClr val="tx1"/>
                </a:solidFill>
                <a:latin typeface="+mn-ea"/>
                <a:cs typeface="Arial" panose="020B0604020202020204" pitchFamily="34" charset="0"/>
              </a:rPr>
              <a:t>事業戦略</a:t>
            </a:r>
            <a:r>
              <a:rPr kumimoji="1" lang="en-US" altLang="ja-JP" sz="1000" b="1" dirty="0">
                <a:solidFill>
                  <a:schemeClr val="tx1"/>
                </a:solidFill>
                <a:latin typeface="+mn-ea"/>
                <a:cs typeface="Arial" panose="020B0604020202020204" pitchFamily="34" charset="0"/>
              </a:rPr>
              <a:t>&gt;</a:t>
            </a:r>
          </a:p>
          <a:p>
            <a:pPr algn="ctr"/>
            <a:r>
              <a:rPr kumimoji="1" lang="ja-JP" altLang="en-US" sz="1000" b="1">
                <a:solidFill>
                  <a:schemeClr val="accent2"/>
                </a:solidFill>
                <a:latin typeface="+mn-ea"/>
                <a:cs typeface="Arial" panose="020B0604020202020204" pitchFamily="34" charset="0"/>
              </a:rPr>
              <a:t>●●</a:t>
            </a:r>
            <a:r>
              <a:rPr lang="ja-JP" altLang="en-US" sz="1000" b="1">
                <a:solidFill>
                  <a:schemeClr val="accent2"/>
                </a:solidFill>
                <a:latin typeface="+mn-ea"/>
                <a:cs typeface="Arial" panose="020B0604020202020204" pitchFamily="34" charset="0"/>
              </a:rPr>
              <a:t>事業の●●への転換</a:t>
            </a:r>
            <a:endParaRPr lang="en-US" altLang="ja-JP" sz="1000" b="1" dirty="0">
              <a:solidFill>
                <a:schemeClr val="accent2"/>
              </a:solidFill>
              <a:latin typeface="+mn-ea"/>
              <a:cs typeface="Arial" panose="020B0604020202020204" pitchFamily="34" charset="0"/>
            </a:endParaRPr>
          </a:p>
        </p:txBody>
      </p:sp>
      <p:cxnSp>
        <p:nvCxnSpPr>
          <p:cNvPr id="17" name="直線コネクタ 16">
            <a:extLst>
              <a:ext uri="{FF2B5EF4-FFF2-40B4-BE49-F238E27FC236}">
                <a16:creationId xmlns:a16="http://schemas.microsoft.com/office/drawing/2014/main" id="{4CD4F2FA-B292-6266-3253-0D2FE60DD010}"/>
              </a:ext>
            </a:extLst>
          </p:cNvPr>
          <p:cNvCxnSpPr>
            <a:cxnSpLocks/>
          </p:cNvCxnSpPr>
          <p:nvPr/>
        </p:nvCxnSpPr>
        <p:spPr>
          <a:xfrm>
            <a:off x="224512" y="1908649"/>
            <a:ext cx="2886508"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CE9C1201-D622-FD37-D528-DF7E48B2A0D5}"/>
              </a:ext>
            </a:extLst>
          </p:cNvPr>
          <p:cNvSpPr txBox="1"/>
          <p:nvPr/>
        </p:nvSpPr>
        <p:spPr>
          <a:xfrm>
            <a:off x="206660" y="1631789"/>
            <a:ext cx="2204450" cy="246221"/>
          </a:xfrm>
          <a:prstGeom prst="rect">
            <a:avLst/>
          </a:prstGeom>
          <a:noFill/>
        </p:spPr>
        <p:txBody>
          <a:bodyPr wrap="none" rtlCol="0">
            <a:spAutoFit/>
          </a:bodyPr>
          <a:lstStyle/>
          <a:p>
            <a:pPr algn="l"/>
            <a:r>
              <a:rPr kumimoji="1" lang="ja-JP" altLang="en-US" sz="1000" b="1">
                <a:latin typeface="+mn-ea"/>
                <a:cs typeface="Arial" panose="020B0604020202020204" pitchFamily="34" charset="0"/>
              </a:rPr>
              <a:t>事業戦略に紐付く人材ニーズ（</a:t>
            </a:r>
            <a:r>
              <a:rPr lang="en-US" altLang="ja-JP" sz="1000" b="1">
                <a:latin typeface="+mn-ea"/>
                <a:cs typeface="Arial" panose="020B0604020202020204" pitchFamily="34" charset="0"/>
              </a:rPr>
              <a:t>2-1</a:t>
            </a:r>
            <a:r>
              <a:rPr lang="ja-JP" altLang="en-US" sz="1000" b="1">
                <a:latin typeface="+mn-ea"/>
                <a:cs typeface="Arial" panose="020B0604020202020204" pitchFamily="34" charset="0"/>
              </a:rPr>
              <a:t>）</a:t>
            </a:r>
            <a:endParaRPr kumimoji="1" lang="ja-JP" altLang="en-US" sz="1000" b="1">
              <a:latin typeface="+mn-ea"/>
              <a:cs typeface="Arial" panose="020B0604020202020204" pitchFamily="34" charset="0"/>
            </a:endParaRPr>
          </a:p>
        </p:txBody>
      </p:sp>
      <p:sp>
        <p:nvSpPr>
          <p:cNvPr id="22" name="正方形/長方形 21">
            <a:extLst>
              <a:ext uri="{FF2B5EF4-FFF2-40B4-BE49-F238E27FC236}">
                <a16:creationId xmlns:a16="http://schemas.microsoft.com/office/drawing/2014/main" id="{370C8631-BCDC-B26F-6C7A-5D995EDC921A}"/>
              </a:ext>
            </a:extLst>
          </p:cNvPr>
          <p:cNvSpPr/>
          <p:nvPr/>
        </p:nvSpPr>
        <p:spPr>
          <a:xfrm>
            <a:off x="199710" y="2723774"/>
            <a:ext cx="2880320" cy="685276"/>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1000" b="1" dirty="0">
                <a:solidFill>
                  <a:schemeClr val="tx1"/>
                </a:solidFill>
                <a:latin typeface="+mn-ea"/>
                <a:cs typeface="Arial" panose="020B0604020202020204" pitchFamily="34" charset="0"/>
              </a:rPr>
              <a:t>&lt;</a:t>
            </a:r>
            <a:r>
              <a:rPr lang="ja-JP" altLang="en-US" sz="1000" b="1">
                <a:solidFill>
                  <a:schemeClr val="tx1"/>
                </a:solidFill>
                <a:latin typeface="+mn-ea"/>
                <a:cs typeface="Arial" panose="020B0604020202020204" pitchFamily="34" charset="0"/>
              </a:rPr>
              <a:t>人材ニーズ</a:t>
            </a:r>
            <a:r>
              <a:rPr lang="en-US" altLang="ja-JP" sz="1000" b="1" dirty="0">
                <a:solidFill>
                  <a:schemeClr val="tx1"/>
                </a:solidFill>
                <a:latin typeface="+mn-ea"/>
                <a:cs typeface="Arial" panose="020B0604020202020204" pitchFamily="34" charset="0"/>
              </a:rPr>
              <a:t>&gt;</a:t>
            </a:r>
          </a:p>
          <a:p>
            <a:pPr algn="ctr"/>
            <a:r>
              <a:rPr lang="ja-JP" altLang="en-US" sz="1000" b="1">
                <a:solidFill>
                  <a:schemeClr val="accent2"/>
                </a:solidFill>
                <a:latin typeface="+mn-ea"/>
                <a:cs typeface="Arial" panose="020B0604020202020204" pitchFamily="34" charset="0"/>
              </a:rPr>
              <a:t>●●が可能な人材の不足</a:t>
            </a:r>
            <a:endParaRPr lang="en-US" altLang="ja-JP" sz="1000" b="1" dirty="0">
              <a:solidFill>
                <a:schemeClr val="accent2"/>
              </a:solidFill>
              <a:latin typeface="+mn-ea"/>
              <a:cs typeface="Arial" panose="020B0604020202020204" pitchFamily="34" charset="0"/>
            </a:endParaRPr>
          </a:p>
        </p:txBody>
      </p:sp>
      <p:sp>
        <p:nvSpPr>
          <p:cNvPr id="23" name="正方形/長方形 22">
            <a:extLst>
              <a:ext uri="{FF2B5EF4-FFF2-40B4-BE49-F238E27FC236}">
                <a16:creationId xmlns:a16="http://schemas.microsoft.com/office/drawing/2014/main" id="{52D7507C-D4AC-F1ED-7CB8-729E735E888A}"/>
              </a:ext>
            </a:extLst>
          </p:cNvPr>
          <p:cNvSpPr/>
          <p:nvPr/>
        </p:nvSpPr>
        <p:spPr>
          <a:xfrm>
            <a:off x="206660" y="3993515"/>
            <a:ext cx="2880320" cy="812211"/>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a:solidFill>
                  <a:schemeClr val="tx1"/>
                </a:solidFill>
                <a:latin typeface="+mn-ea"/>
                <a:cs typeface="Arial" panose="020B0604020202020204" pitchFamily="34" charset="0"/>
              </a:rPr>
              <a:t>育成の成果指標</a:t>
            </a:r>
            <a:r>
              <a:rPr kumimoji="1" lang="en-US" altLang="ja-JP" sz="1000" b="1" dirty="0">
                <a:solidFill>
                  <a:schemeClr val="tx1"/>
                </a:solidFill>
                <a:latin typeface="+mn-ea"/>
                <a:cs typeface="Arial" panose="020B0604020202020204" pitchFamily="34" charset="0"/>
              </a:rPr>
              <a:t>&gt;</a:t>
            </a:r>
          </a:p>
          <a:p>
            <a:pPr algn="ctr"/>
            <a:r>
              <a:rPr lang="ja-JP" altLang="en-US" sz="1000" b="1">
                <a:solidFill>
                  <a:schemeClr val="accent2"/>
                </a:solidFill>
                <a:latin typeface="+mn-ea"/>
                <a:cs typeface="Arial" panose="020B0604020202020204" pitchFamily="34" charset="0"/>
              </a:rPr>
              <a:t>成果指標を受講者の行動変容とし、</a:t>
            </a:r>
            <a:endParaRPr lang="en-US" altLang="ja-JP" sz="1000" b="1" dirty="0">
              <a:solidFill>
                <a:schemeClr val="accent2"/>
              </a:solidFill>
              <a:latin typeface="+mn-ea"/>
              <a:cs typeface="Arial" panose="020B0604020202020204" pitchFamily="34" charset="0"/>
            </a:endParaRPr>
          </a:p>
          <a:p>
            <a:pPr algn="ctr"/>
            <a:r>
              <a:rPr kumimoji="1" lang="ja-JP" altLang="en-US" sz="1000" b="1">
                <a:solidFill>
                  <a:schemeClr val="accent2"/>
                </a:solidFill>
                <a:latin typeface="+mn-ea"/>
                <a:cs typeface="Arial" panose="020B0604020202020204" pitchFamily="34" charset="0"/>
              </a:rPr>
              <a:t>「普段から●●な行動ができる」を成果とする</a:t>
            </a:r>
            <a:endParaRPr lang="en-US" altLang="ja-JP" sz="1000" b="1" dirty="0">
              <a:solidFill>
                <a:schemeClr val="accent2"/>
              </a:solidFill>
              <a:latin typeface="+mn-ea"/>
              <a:cs typeface="Arial" panose="020B0604020202020204" pitchFamily="34" charset="0"/>
            </a:endParaRPr>
          </a:p>
          <a:p>
            <a:pPr algn="ctr"/>
            <a:endParaRPr lang="en-US" altLang="ja-JP" sz="1000" b="1" dirty="0">
              <a:solidFill>
                <a:schemeClr val="accent2"/>
              </a:solidFill>
              <a:latin typeface="+mn-ea"/>
              <a:cs typeface="Arial" panose="020B0604020202020204" pitchFamily="34" charset="0"/>
            </a:endParaRPr>
          </a:p>
        </p:txBody>
      </p:sp>
      <p:sp>
        <p:nvSpPr>
          <p:cNvPr id="24" name="正方形/長方形 23">
            <a:extLst>
              <a:ext uri="{FF2B5EF4-FFF2-40B4-BE49-F238E27FC236}">
                <a16:creationId xmlns:a16="http://schemas.microsoft.com/office/drawing/2014/main" id="{9C241991-09EE-9CBB-EE8B-2C8E1669598C}"/>
              </a:ext>
            </a:extLst>
          </p:cNvPr>
          <p:cNvSpPr/>
          <p:nvPr/>
        </p:nvSpPr>
        <p:spPr>
          <a:xfrm>
            <a:off x="3650669" y="1999021"/>
            <a:ext cx="2598477" cy="660302"/>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a:solidFill>
                  <a:schemeClr val="tx1"/>
                </a:solidFill>
                <a:latin typeface="+mn-ea"/>
                <a:cs typeface="Arial" panose="020B0604020202020204" pitchFamily="34" charset="0"/>
              </a:rPr>
              <a:t>設置目的</a:t>
            </a:r>
            <a:r>
              <a:rPr kumimoji="1" lang="en-US" altLang="ja-JP" sz="1000" b="1" dirty="0">
                <a:solidFill>
                  <a:schemeClr val="tx1"/>
                </a:solidFill>
                <a:latin typeface="+mn-ea"/>
                <a:cs typeface="Arial" panose="020B0604020202020204" pitchFamily="34" charset="0"/>
              </a:rPr>
              <a:t>&gt;</a:t>
            </a:r>
          </a:p>
          <a:p>
            <a:pPr algn="ctr"/>
            <a:r>
              <a:rPr lang="ja-JP" altLang="en-US" sz="1000" b="1">
                <a:solidFill>
                  <a:schemeClr val="accent2"/>
                </a:solidFill>
                <a:latin typeface="+mn-ea"/>
                <a:cs typeface="Arial" panose="020B0604020202020204" pitchFamily="34" charset="0"/>
              </a:rPr>
              <a:t>●●を担う●●人材の育成</a:t>
            </a:r>
            <a:endParaRPr kumimoji="1" lang="en-US" altLang="ja-JP" sz="1000" b="1" dirty="0">
              <a:solidFill>
                <a:schemeClr val="accent2"/>
              </a:solidFill>
              <a:latin typeface="+mn-ea"/>
              <a:cs typeface="Arial" panose="020B0604020202020204" pitchFamily="34" charset="0"/>
            </a:endParaRPr>
          </a:p>
        </p:txBody>
      </p:sp>
      <p:sp>
        <p:nvSpPr>
          <p:cNvPr id="25" name="二等辺三角形 24">
            <a:extLst>
              <a:ext uri="{FF2B5EF4-FFF2-40B4-BE49-F238E27FC236}">
                <a16:creationId xmlns:a16="http://schemas.microsoft.com/office/drawing/2014/main" id="{28AC7C3A-7C08-3603-04FF-99A4D33C0370}"/>
              </a:ext>
            </a:extLst>
          </p:cNvPr>
          <p:cNvSpPr/>
          <p:nvPr/>
        </p:nvSpPr>
        <p:spPr>
          <a:xfrm rot="5400000">
            <a:off x="2744047" y="2515307"/>
            <a:ext cx="1249555" cy="288032"/>
          </a:xfrm>
          <a:prstGeom prst="triangle">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accent2"/>
              </a:solidFill>
              <a:latin typeface="+mn-ea"/>
              <a:cs typeface="Arial" panose="020B0604020202020204" pitchFamily="34" charset="0"/>
            </a:endParaRPr>
          </a:p>
        </p:txBody>
      </p:sp>
      <p:cxnSp>
        <p:nvCxnSpPr>
          <p:cNvPr id="27" name="直線コネクタ 26">
            <a:extLst>
              <a:ext uri="{FF2B5EF4-FFF2-40B4-BE49-F238E27FC236}">
                <a16:creationId xmlns:a16="http://schemas.microsoft.com/office/drawing/2014/main" id="{0A7FDE8A-0431-FA5A-01D2-B749B80F3B2F}"/>
              </a:ext>
            </a:extLst>
          </p:cNvPr>
          <p:cNvCxnSpPr>
            <a:cxnSpLocks/>
          </p:cNvCxnSpPr>
          <p:nvPr/>
        </p:nvCxnSpPr>
        <p:spPr>
          <a:xfrm>
            <a:off x="6825208" y="1897679"/>
            <a:ext cx="2880320"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28" name="テキスト ボックス 27">
            <a:extLst>
              <a:ext uri="{FF2B5EF4-FFF2-40B4-BE49-F238E27FC236}">
                <a16:creationId xmlns:a16="http://schemas.microsoft.com/office/drawing/2014/main" id="{17C016A7-CA73-9C74-A595-5FE2CFBA4093}"/>
              </a:ext>
            </a:extLst>
          </p:cNvPr>
          <p:cNvSpPr txBox="1"/>
          <p:nvPr/>
        </p:nvSpPr>
        <p:spPr>
          <a:xfrm>
            <a:off x="6810544" y="1622047"/>
            <a:ext cx="2682145" cy="246221"/>
          </a:xfrm>
          <a:prstGeom prst="rect">
            <a:avLst/>
          </a:prstGeom>
          <a:noFill/>
          <a:ln>
            <a:noFill/>
          </a:ln>
        </p:spPr>
        <p:txBody>
          <a:bodyPr wrap="none" rtlCol="0">
            <a:spAutoFit/>
          </a:bodyPr>
          <a:lstStyle/>
          <a:p>
            <a:pPr algn="l"/>
            <a:r>
              <a:rPr kumimoji="1" lang="ja-JP" altLang="en-US" sz="1000" b="1">
                <a:latin typeface="+mn-ea"/>
                <a:cs typeface="Arial" panose="020B0604020202020204" pitchFamily="34" charset="0"/>
              </a:rPr>
              <a:t>実施体制と、活用する人材育成上の強み</a:t>
            </a:r>
            <a:r>
              <a:rPr lang="ja-JP" altLang="en-US" sz="1000" b="1">
                <a:latin typeface="+mn-ea"/>
                <a:cs typeface="Arial" panose="020B0604020202020204" pitchFamily="34" charset="0"/>
              </a:rPr>
              <a:t>（</a:t>
            </a:r>
            <a:r>
              <a:rPr lang="en-US" altLang="ja-JP" sz="1000" b="1" dirty="0">
                <a:latin typeface="+mn-ea"/>
                <a:cs typeface="Arial" panose="020B0604020202020204" pitchFamily="34" charset="0"/>
              </a:rPr>
              <a:t>4</a:t>
            </a:r>
            <a:r>
              <a:rPr lang="ja-JP" altLang="en-US" sz="1000" b="1">
                <a:latin typeface="+mn-ea"/>
                <a:cs typeface="Arial" panose="020B0604020202020204" pitchFamily="34" charset="0"/>
              </a:rPr>
              <a:t>）</a:t>
            </a:r>
            <a:endParaRPr kumimoji="1" lang="ja-JP" altLang="en-US" sz="1000" b="1">
              <a:latin typeface="+mn-ea"/>
              <a:cs typeface="Arial" panose="020B0604020202020204" pitchFamily="34" charset="0"/>
            </a:endParaRPr>
          </a:p>
        </p:txBody>
      </p:sp>
      <p:sp>
        <p:nvSpPr>
          <p:cNvPr id="32" name="正方形/長方形 31">
            <a:extLst>
              <a:ext uri="{FF2B5EF4-FFF2-40B4-BE49-F238E27FC236}">
                <a16:creationId xmlns:a16="http://schemas.microsoft.com/office/drawing/2014/main" id="{DE1EE0AA-FC4E-E88D-32D5-757794891BEF}"/>
              </a:ext>
            </a:extLst>
          </p:cNvPr>
          <p:cNvSpPr/>
          <p:nvPr/>
        </p:nvSpPr>
        <p:spPr>
          <a:xfrm>
            <a:off x="6825208" y="2000198"/>
            <a:ext cx="2880320" cy="765072"/>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a:solidFill>
                  <a:schemeClr val="accent2"/>
                </a:solidFill>
                <a:latin typeface="+mn-ea"/>
                <a:cs typeface="Arial" panose="020B0604020202020204" pitchFamily="34" charset="0"/>
              </a:rPr>
              <a:t>●●高等教育機関</a:t>
            </a:r>
            <a:r>
              <a:rPr lang="ja-JP" altLang="en-US" sz="1000" b="1">
                <a:solidFill>
                  <a:schemeClr val="tx1"/>
                </a:solidFill>
                <a:latin typeface="+mn-ea"/>
                <a:cs typeface="Arial" panose="020B0604020202020204" pitchFamily="34" charset="0"/>
              </a:rPr>
              <a:t>の強み</a:t>
            </a:r>
            <a:r>
              <a:rPr kumimoji="1" lang="en-US" altLang="ja-JP" sz="1000" b="1" dirty="0">
                <a:solidFill>
                  <a:schemeClr val="tx1"/>
                </a:solidFill>
                <a:latin typeface="+mn-ea"/>
                <a:cs typeface="Arial" panose="020B0604020202020204" pitchFamily="34" charset="0"/>
              </a:rPr>
              <a:t>&gt;</a:t>
            </a:r>
          </a:p>
          <a:p>
            <a:pPr algn="ctr"/>
            <a:r>
              <a:rPr kumimoji="1" lang="ja-JP" altLang="en-US" sz="1000" b="1">
                <a:solidFill>
                  <a:schemeClr val="accent2"/>
                </a:solidFill>
                <a:latin typeface="+mn-ea"/>
                <a:cs typeface="Arial" panose="020B0604020202020204" pitchFamily="34" charset="0"/>
              </a:rPr>
              <a:t>●●</a:t>
            </a:r>
            <a:r>
              <a:rPr lang="ja-JP" altLang="en-US" sz="1000" b="1">
                <a:solidFill>
                  <a:schemeClr val="accent2"/>
                </a:solidFill>
                <a:latin typeface="+mn-ea"/>
                <a:cs typeface="Arial" panose="020B0604020202020204" pitchFamily="34" charset="0"/>
              </a:rPr>
              <a:t>の先進的な学術知見</a:t>
            </a:r>
            <a:endParaRPr lang="en-US" altLang="ja-JP" sz="1000" b="1" dirty="0">
              <a:solidFill>
                <a:schemeClr val="accent2"/>
              </a:solidFill>
              <a:latin typeface="+mn-ea"/>
              <a:cs typeface="Arial" panose="020B0604020202020204" pitchFamily="34" charset="0"/>
            </a:endParaRPr>
          </a:p>
          <a:p>
            <a:pPr algn="ctr"/>
            <a:r>
              <a:rPr lang="ja-JP" altLang="en-US" sz="1000" b="1">
                <a:solidFill>
                  <a:schemeClr val="accent2"/>
                </a:solidFill>
                <a:latin typeface="+mn-ea"/>
                <a:cs typeface="Arial" panose="020B0604020202020204" pitchFamily="34" charset="0"/>
              </a:rPr>
              <a:t>●●の実績</a:t>
            </a:r>
            <a:endParaRPr lang="en-US" altLang="ja-JP" sz="1000" b="1" dirty="0">
              <a:solidFill>
                <a:schemeClr val="accent2"/>
              </a:solidFill>
              <a:latin typeface="+mn-ea"/>
              <a:cs typeface="Arial" panose="020B0604020202020204" pitchFamily="34" charset="0"/>
            </a:endParaRPr>
          </a:p>
          <a:p>
            <a:pPr algn="ctr"/>
            <a:r>
              <a:rPr lang="ja-JP" altLang="en-US" sz="1000" b="1">
                <a:solidFill>
                  <a:schemeClr val="accent2"/>
                </a:solidFill>
                <a:latin typeface="+mn-ea"/>
                <a:cs typeface="Arial" panose="020B0604020202020204" pitchFamily="34" charset="0"/>
              </a:rPr>
              <a:t>●●の教育効果の評価ノウハウ</a:t>
            </a:r>
            <a:endParaRPr lang="en-US" altLang="ja-JP" sz="1000" b="1" dirty="0">
              <a:solidFill>
                <a:schemeClr val="accent2"/>
              </a:solidFill>
              <a:latin typeface="+mn-ea"/>
              <a:cs typeface="Arial" panose="020B0604020202020204" pitchFamily="34" charset="0"/>
            </a:endParaRPr>
          </a:p>
        </p:txBody>
      </p:sp>
      <p:sp>
        <p:nvSpPr>
          <p:cNvPr id="34" name="正方形/長方形 33">
            <a:extLst>
              <a:ext uri="{FF2B5EF4-FFF2-40B4-BE49-F238E27FC236}">
                <a16:creationId xmlns:a16="http://schemas.microsoft.com/office/drawing/2014/main" id="{967596EC-3945-748F-DA09-084E2C828B99}"/>
              </a:ext>
            </a:extLst>
          </p:cNvPr>
          <p:cNvSpPr/>
          <p:nvPr/>
        </p:nvSpPr>
        <p:spPr>
          <a:xfrm>
            <a:off x="6825208" y="3993515"/>
            <a:ext cx="2880320" cy="862918"/>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1000" b="1" dirty="0">
                <a:solidFill>
                  <a:schemeClr val="tx1"/>
                </a:solidFill>
                <a:latin typeface="+mn-ea"/>
                <a:cs typeface="Arial" panose="020B0604020202020204" pitchFamily="34" charset="0"/>
              </a:rPr>
              <a:t>&lt;</a:t>
            </a:r>
            <a:r>
              <a:rPr lang="ja-JP" altLang="en-US" sz="1000" b="1">
                <a:solidFill>
                  <a:schemeClr val="tx1"/>
                </a:solidFill>
                <a:latin typeface="+mn-ea"/>
                <a:cs typeface="Arial" panose="020B0604020202020204" pitchFamily="34" charset="0"/>
              </a:rPr>
              <a:t>補助事業終了後の計画</a:t>
            </a:r>
            <a:r>
              <a:rPr lang="en-US" altLang="ja-JP" sz="1000" b="1" dirty="0">
                <a:solidFill>
                  <a:schemeClr val="tx1"/>
                </a:solidFill>
                <a:latin typeface="+mn-ea"/>
                <a:cs typeface="Arial" panose="020B0604020202020204" pitchFamily="34" charset="0"/>
              </a:rPr>
              <a:t>&gt;</a:t>
            </a:r>
          </a:p>
          <a:p>
            <a:pPr algn="ctr"/>
            <a:r>
              <a:rPr lang="ja-JP" altLang="en-US" sz="1000" b="1">
                <a:solidFill>
                  <a:schemeClr val="accent2"/>
                </a:solidFill>
                <a:latin typeface="+mn-ea"/>
                <a:cs typeface="Arial" panose="020B0604020202020204" pitchFamily="34" charset="0"/>
              </a:rPr>
              <a:t>初年度●●名の成長度評価をもとに、</a:t>
            </a:r>
            <a:endParaRPr lang="en-US" altLang="ja-JP" sz="1000" b="1" dirty="0">
              <a:solidFill>
                <a:schemeClr val="accent2"/>
              </a:solidFill>
              <a:latin typeface="+mn-ea"/>
              <a:cs typeface="Arial" panose="020B0604020202020204" pitchFamily="34" charset="0"/>
            </a:endParaRPr>
          </a:p>
          <a:p>
            <a:pPr algn="ctr"/>
            <a:r>
              <a:rPr lang="ja-JP" altLang="en-US" sz="1000" b="1">
                <a:solidFill>
                  <a:schemeClr val="accent2"/>
                </a:solidFill>
                <a:latin typeface="+mn-ea"/>
                <a:cs typeface="Arial" panose="020B0604020202020204" pitchFamily="34" charset="0"/>
              </a:rPr>
              <a:t>講座の●●をアップデートし次年度以降も継続実施をしていく予定</a:t>
            </a:r>
            <a:endParaRPr lang="en-US" altLang="ja-JP" sz="1000" b="1" dirty="0">
              <a:solidFill>
                <a:schemeClr val="accent2"/>
              </a:solidFill>
              <a:latin typeface="+mn-ea"/>
              <a:cs typeface="Arial" panose="020B0604020202020204" pitchFamily="34" charset="0"/>
            </a:endParaRPr>
          </a:p>
        </p:txBody>
      </p:sp>
      <p:sp>
        <p:nvSpPr>
          <p:cNvPr id="37" name="二等辺三角形 36">
            <a:extLst>
              <a:ext uri="{FF2B5EF4-FFF2-40B4-BE49-F238E27FC236}">
                <a16:creationId xmlns:a16="http://schemas.microsoft.com/office/drawing/2014/main" id="{DB652F41-99B0-5B39-DBA7-041BA6A57638}"/>
              </a:ext>
            </a:extLst>
          </p:cNvPr>
          <p:cNvSpPr/>
          <p:nvPr/>
        </p:nvSpPr>
        <p:spPr>
          <a:xfrm rot="5400000" flipV="1">
            <a:off x="5912401" y="2515309"/>
            <a:ext cx="1249553" cy="288030"/>
          </a:xfrm>
          <a:prstGeom prst="triangle">
            <a:avLst>
              <a:gd name="adj" fmla="val 52565"/>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accent2"/>
              </a:solidFill>
              <a:latin typeface="+mn-ea"/>
              <a:cs typeface="Arial" panose="020B0604020202020204" pitchFamily="34" charset="0"/>
            </a:endParaRPr>
          </a:p>
        </p:txBody>
      </p:sp>
      <p:cxnSp>
        <p:nvCxnSpPr>
          <p:cNvPr id="29" name="直線コネクタ 28">
            <a:extLst>
              <a:ext uri="{FF2B5EF4-FFF2-40B4-BE49-F238E27FC236}">
                <a16:creationId xmlns:a16="http://schemas.microsoft.com/office/drawing/2014/main" id="{76B29014-B9AF-BE78-DDE0-824CE7D7D361}"/>
              </a:ext>
            </a:extLst>
          </p:cNvPr>
          <p:cNvCxnSpPr>
            <a:cxnSpLocks/>
          </p:cNvCxnSpPr>
          <p:nvPr/>
        </p:nvCxnSpPr>
        <p:spPr>
          <a:xfrm>
            <a:off x="3650966" y="1899847"/>
            <a:ext cx="2604061"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30" name="テキスト ボックス 29">
            <a:extLst>
              <a:ext uri="{FF2B5EF4-FFF2-40B4-BE49-F238E27FC236}">
                <a16:creationId xmlns:a16="http://schemas.microsoft.com/office/drawing/2014/main" id="{746FAAC4-E265-A96F-2508-71394242BC54}"/>
              </a:ext>
            </a:extLst>
          </p:cNvPr>
          <p:cNvSpPr txBox="1"/>
          <p:nvPr/>
        </p:nvSpPr>
        <p:spPr>
          <a:xfrm>
            <a:off x="3646274" y="1622987"/>
            <a:ext cx="2048959" cy="246221"/>
          </a:xfrm>
          <a:prstGeom prst="rect">
            <a:avLst/>
          </a:prstGeom>
          <a:noFill/>
        </p:spPr>
        <p:txBody>
          <a:bodyPr wrap="none" rtlCol="0">
            <a:spAutoFit/>
          </a:bodyPr>
          <a:lstStyle/>
          <a:p>
            <a:pPr algn="l"/>
            <a:r>
              <a:rPr lang="ja-JP" altLang="en-US" sz="1000" b="1">
                <a:latin typeface="+mn-ea"/>
                <a:cs typeface="Arial" panose="020B0604020202020204" pitchFamily="34" charset="0"/>
              </a:rPr>
              <a:t>共同講座の概要（</a:t>
            </a:r>
            <a:r>
              <a:rPr lang="en-US" altLang="ja-JP" sz="1000" b="1">
                <a:latin typeface="+mn-ea"/>
                <a:cs typeface="Arial" panose="020B0604020202020204" pitchFamily="34" charset="0"/>
              </a:rPr>
              <a:t>2-2</a:t>
            </a:r>
            <a:r>
              <a:rPr lang="ja-JP" altLang="en-US" sz="1000" b="1">
                <a:latin typeface="+mn-ea"/>
                <a:cs typeface="Arial" panose="020B0604020202020204" pitchFamily="34" charset="0"/>
              </a:rPr>
              <a:t>、</a:t>
            </a:r>
            <a:r>
              <a:rPr lang="en-US" altLang="ja-JP" sz="1000" b="1">
                <a:latin typeface="+mn-ea"/>
                <a:cs typeface="Arial" panose="020B0604020202020204" pitchFamily="34" charset="0"/>
              </a:rPr>
              <a:t>2-3</a:t>
            </a:r>
            <a:r>
              <a:rPr lang="ja-JP" altLang="en-US" sz="1000" b="1">
                <a:latin typeface="+mn-ea"/>
                <a:cs typeface="Arial" panose="020B0604020202020204" pitchFamily="34" charset="0"/>
              </a:rPr>
              <a:t>、</a:t>
            </a:r>
            <a:r>
              <a:rPr lang="en-US" altLang="ja-JP" sz="1000" b="1">
                <a:latin typeface="+mn-ea"/>
                <a:cs typeface="Arial" panose="020B0604020202020204" pitchFamily="34" charset="0"/>
              </a:rPr>
              <a:t>3</a:t>
            </a:r>
            <a:r>
              <a:rPr lang="ja-JP" altLang="en-US" sz="1000" b="1">
                <a:latin typeface="+mn-ea"/>
                <a:cs typeface="Arial" panose="020B0604020202020204" pitchFamily="34" charset="0"/>
              </a:rPr>
              <a:t>）</a:t>
            </a:r>
            <a:endParaRPr kumimoji="1" lang="ja-JP" altLang="en-US" sz="1000" b="1">
              <a:latin typeface="+mn-ea"/>
              <a:cs typeface="Arial" panose="020B0604020202020204" pitchFamily="34" charset="0"/>
            </a:endParaRPr>
          </a:p>
        </p:txBody>
      </p:sp>
      <p:sp>
        <p:nvSpPr>
          <p:cNvPr id="36" name="正方形/長方形 35">
            <a:extLst>
              <a:ext uri="{FF2B5EF4-FFF2-40B4-BE49-F238E27FC236}">
                <a16:creationId xmlns:a16="http://schemas.microsoft.com/office/drawing/2014/main" id="{66F23CA2-D301-6A88-D4E3-F0BC70A2B53A}"/>
              </a:ext>
            </a:extLst>
          </p:cNvPr>
          <p:cNvSpPr/>
          <p:nvPr/>
        </p:nvSpPr>
        <p:spPr>
          <a:xfrm>
            <a:off x="3644330" y="4987539"/>
            <a:ext cx="2598477" cy="879971"/>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accent2"/>
                </a:solidFill>
                <a:latin typeface="+mn-ea"/>
                <a:cs typeface="Arial" panose="020B0604020202020204" pitchFamily="34" charset="0"/>
              </a:rPr>
              <a:t>&lt;</a:t>
            </a:r>
            <a:r>
              <a:rPr lang="ja-JP" altLang="en-US" sz="1000" b="1">
                <a:solidFill>
                  <a:schemeClr val="accent2"/>
                </a:solidFill>
                <a:latin typeface="+mn-ea"/>
                <a:cs typeface="Arial" panose="020B0604020202020204" pitchFamily="34" charset="0"/>
              </a:rPr>
              <a:t>講座の特徴</a:t>
            </a:r>
            <a:r>
              <a:rPr kumimoji="1" lang="en-US" altLang="ja-JP" sz="1000" b="1" dirty="0">
                <a:solidFill>
                  <a:schemeClr val="accent2"/>
                </a:solidFill>
                <a:latin typeface="+mn-ea"/>
                <a:cs typeface="Arial" panose="020B0604020202020204" pitchFamily="34" charset="0"/>
              </a:rPr>
              <a:t>&gt;</a:t>
            </a:r>
          </a:p>
          <a:p>
            <a:pPr algn="ctr"/>
            <a:r>
              <a:rPr lang="ja-JP" altLang="en-US" sz="1000" b="1">
                <a:solidFill>
                  <a:schemeClr val="accent2"/>
                </a:solidFill>
                <a:latin typeface="+mn-ea"/>
                <a:cs typeface="Arial" panose="020B0604020202020204" pitchFamily="34" charset="0"/>
              </a:rPr>
              <a:t>●●</a:t>
            </a:r>
            <a:endParaRPr kumimoji="1" lang="en-US" altLang="ja-JP" sz="1000" b="1" dirty="0">
              <a:solidFill>
                <a:schemeClr val="accent2"/>
              </a:solidFill>
              <a:latin typeface="+mn-ea"/>
              <a:cs typeface="Arial" panose="020B0604020202020204" pitchFamily="34" charset="0"/>
            </a:endParaRPr>
          </a:p>
          <a:p>
            <a:pPr algn="ctr"/>
            <a:endParaRPr lang="en-US" altLang="ja-JP" sz="1000" b="1" dirty="0">
              <a:solidFill>
                <a:schemeClr val="accent2"/>
              </a:solidFill>
              <a:latin typeface="+mn-ea"/>
              <a:cs typeface="Arial" panose="020B0604020202020204" pitchFamily="34" charset="0"/>
            </a:endParaRPr>
          </a:p>
        </p:txBody>
      </p:sp>
      <p:sp>
        <p:nvSpPr>
          <p:cNvPr id="38" name="二等辺三角形 24">
            <a:extLst>
              <a:ext uri="{FF2B5EF4-FFF2-40B4-BE49-F238E27FC236}">
                <a16:creationId xmlns:a16="http://schemas.microsoft.com/office/drawing/2014/main" id="{96201EFC-EA6B-C590-4ACE-0366E795CF1D}"/>
              </a:ext>
            </a:extLst>
          </p:cNvPr>
          <p:cNvSpPr/>
          <p:nvPr/>
        </p:nvSpPr>
        <p:spPr>
          <a:xfrm rot="5400000">
            <a:off x="2744048" y="4793182"/>
            <a:ext cx="1249555" cy="288032"/>
          </a:xfrm>
          <a:prstGeom prst="triangle">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accent2"/>
              </a:solidFill>
              <a:latin typeface="+mn-ea"/>
              <a:cs typeface="Arial" panose="020B0604020202020204" pitchFamily="34" charset="0"/>
            </a:endParaRPr>
          </a:p>
        </p:txBody>
      </p:sp>
      <p:sp>
        <p:nvSpPr>
          <p:cNvPr id="40" name="二等辺三角形 24">
            <a:extLst>
              <a:ext uri="{FF2B5EF4-FFF2-40B4-BE49-F238E27FC236}">
                <a16:creationId xmlns:a16="http://schemas.microsoft.com/office/drawing/2014/main" id="{DDC8F099-BCB4-B311-BF6A-0D4A64148772}"/>
              </a:ext>
            </a:extLst>
          </p:cNvPr>
          <p:cNvSpPr/>
          <p:nvPr/>
        </p:nvSpPr>
        <p:spPr>
          <a:xfrm rot="5400000">
            <a:off x="5916727" y="4791951"/>
            <a:ext cx="1249555" cy="288032"/>
          </a:xfrm>
          <a:prstGeom prst="triangle">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accent2"/>
              </a:solidFill>
              <a:latin typeface="+mn-ea"/>
              <a:cs typeface="Arial" panose="020B0604020202020204" pitchFamily="34" charset="0"/>
            </a:endParaRPr>
          </a:p>
        </p:txBody>
      </p:sp>
      <p:cxnSp>
        <p:nvCxnSpPr>
          <p:cNvPr id="41" name="直線コネクタ 40">
            <a:extLst>
              <a:ext uri="{FF2B5EF4-FFF2-40B4-BE49-F238E27FC236}">
                <a16:creationId xmlns:a16="http://schemas.microsoft.com/office/drawing/2014/main" id="{5E8F02FD-57C6-32EB-007B-B9BBF4EA8DE8}"/>
              </a:ext>
            </a:extLst>
          </p:cNvPr>
          <p:cNvCxnSpPr>
            <a:cxnSpLocks/>
          </p:cNvCxnSpPr>
          <p:nvPr/>
        </p:nvCxnSpPr>
        <p:spPr>
          <a:xfrm>
            <a:off x="6819785" y="3937667"/>
            <a:ext cx="2880320"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42" name="テキスト ボックス 41">
            <a:extLst>
              <a:ext uri="{FF2B5EF4-FFF2-40B4-BE49-F238E27FC236}">
                <a16:creationId xmlns:a16="http://schemas.microsoft.com/office/drawing/2014/main" id="{2C0ED4C5-D56A-1C49-26E0-F691AD8F7F1D}"/>
              </a:ext>
            </a:extLst>
          </p:cNvPr>
          <p:cNvSpPr txBox="1"/>
          <p:nvPr/>
        </p:nvSpPr>
        <p:spPr>
          <a:xfrm>
            <a:off x="6805121" y="3662035"/>
            <a:ext cx="2904962" cy="246221"/>
          </a:xfrm>
          <a:prstGeom prst="rect">
            <a:avLst/>
          </a:prstGeom>
          <a:noFill/>
        </p:spPr>
        <p:txBody>
          <a:bodyPr wrap="none" rtlCol="0">
            <a:spAutoFit/>
          </a:bodyPr>
          <a:lstStyle/>
          <a:p>
            <a:pPr algn="l"/>
            <a:r>
              <a:rPr lang="ja-JP" altLang="en-US" sz="1000" b="1">
                <a:latin typeface="+mn-ea"/>
                <a:cs typeface="Arial" panose="020B0604020202020204" pitchFamily="34" charset="0"/>
              </a:rPr>
              <a:t>業務・事業への反映、処遇反映計画（</a:t>
            </a:r>
            <a:r>
              <a:rPr lang="en-US" altLang="ja-JP" sz="1000" b="1">
                <a:latin typeface="+mn-ea"/>
                <a:cs typeface="Arial" panose="020B0604020202020204" pitchFamily="34" charset="0"/>
              </a:rPr>
              <a:t>6-2</a:t>
            </a:r>
            <a:r>
              <a:rPr lang="ja-JP" altLang="en-US" sz="1000" b="1">
                <a:latin typeface="+mn-ea"/>
                <a:cs typeface="Arial" panose="020B0604020202020204" pitchFamily="34" charset="0"/>
              </a:rPr>
              <a:t>、</a:t>
            </a:r>
            <a:r>
              <a:rPr lang="en-US" altLang="ja-JP" sz="1000" b="1">
                <a:latin typeface="+mn-ea"/>
                <a:cs typeface="Arial" panose="020B0604020202020204" pitchFamily="34" charset="0"/>
              </a:rPr>
              <a:t>6-3</a:t>
            </a:r>
            <a:r>
              <a:rPr lang="ja-JP" altLang="en-US" sz="1000" b="1">
                <a:latin typeface="+mn-ea"/>
                <a:cs typeface="Arial" panose="020B0604020202020204" pitchFamily="34" charset="0"/>
              </a:rPr>
              <a:t>）</a:t>
            </a:r>
            <a:endParaRPr kumimoji="1" lang="ja-JP" altLang="en-US" sz="1000" b="1">
              <a:latin typeface="+mn-ea"/>
              <a:cs typeface="Arial" panose="020B0604020202020204" pitchFamily="34" charset="0"/>
            </a:endParaRPr>
          </a:p>
        </p:txBody>
      </p:sp>
      <p:cxnSp>
        <p:nvCxnSpPr>
          <p:cNvPr id="44" name="直線コネクタ 43">
            <a:extLst>
              <a:ext uri="{FF2B5EF4-FFF2-40B4-BE49-F238E27FC236}">
                <a16:creationId xmlns:a16="http://schemas.microsoft.com/office/drawing/2014/main" id="{19073EE5-7AEB-1577-0CFD-C11825C9A600}"/>
              </a:ext>
            </a:extLst>
          </p:cNvPr>
          <p:cNvCxnSpPr>
            <a:cxnSpLocks/>
          </p:cNvCxnSpPr>
          <p:nvPr/>
        </p:nvCxnSpPr>
        <p:spPr>
          <a:xfrm>
            <a:off x="237478" y="3937667"/>
            <a:ext cx="2880320"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45" name="テキスト ボックス 44">
            <a:extLst>
              <a:ext uri="{FF2B5EF4-FFF2-40B4-BE49-F238E27FC236}">
                <a16:creationId xmlns:a16="http://schemas.microsoft.com/office/drawing/2014/main" id="{8A2316D8-6809-42B1-F1C3-9C8EF64C67FD}"/>
              </a:ext>
            </a:extLst>
          </p:cNvPr>
          <p:cNvSpPr txBox="1"/>
          <p:nvPr/>
        </p:nvSpPr>
        <p:spPr>
          <a:xfrm>
            <a:off x="222814" y="3662035"/>
            <a:ext cx="2743059" cy="246221"/>
          </a:xfrm>
          <a:prstGeom prst="rect">
            <a:avLst/>
          </a:prstGeom>
          <a:noFill/>
        </p:spPr>
        <p:txBody>
          <a:bodyPr wrap="none" rtlCol="0">
            <a:spAutoFit/>
          </a:bodyPr>
          <a:lstStyle/>
          <a:p>
            <a:pPr algn="l"/>
            <a:r>
              <a:rPr kumimoji="1" lang="ja-JP" altLang="en-US" sz="1000" b="1">
                <a:latin typeface="+mn-ea"/>
                <a:cs typeface="Arial" panose="020B0604020202020204" pitchFamily="34" charset="0"/>
              </a:rPr>
              <a:t>人材育成の成果指標・モニタリング計画（</a:t>
            </a:r>
            <a:r>
              <a:rPr kumimoji="1" lang="en-US" altLang="ja-JP" sz="1000" b="1" dirty="0">
                <a:latin typeface="+mn-ea"/>
                <a:cs typeface="Arial" panose="020B0604020202020204" pitchFamily="34" charset="0"/>
              </a:rPr>
              <a:t>6-</a:t>
            </a:r>
            <a:r>
              <a:rPr lang="en-US" altLang="ja-JP" sz="1000" b="1" dirty="0">
                <a:latin typeface="+mn-ea"/>
                <a:cs typeface="Arial" panose="020B0604020202020204" pitchFamily="34" charset="0"/>
              </a:rPr>
              <a:t>1</a:t>
            </a:r>
            <a:r>
              <a:rPr kumimoji="1" lang="ja-JP" altLang="en-US" sz="1000" b="1">
                <a:latin typeface="+mn-ea"/>
                <a:cs typeface="Arial" panose="020B0604020202020204" pitchFamily="34" charset="0"/>
              </a:rPr>
              <a:t>）</a:t>
            </a:r>
          </a:p>
        </p:txBody>
      </p:sp>
      <p:sp>
        <p:nvSpPr>
          <p:cNvPr id="46" name="正方形/長方形 45">
            <a:extLst>
              <a:ext uri="{FF2B5EF4-FFF2-40B4-BE49-F238E27FC236}">
                <a16:creationId xmlns:a16="http://schemas.microsoft.com/office/drawing/2014/main" id="{642CFEDB-34D3-8C7B-66A3-0C82B855EE6B}"/>
              </a:ext>
            </a:extLst>
          </p:cNvPr>
          <p:cNvSpPr/>
          <p:nvPr/>
        </p:nvSpPr>
        <p:spPr>
          <a:xfrm>
            <a:off x="213001" y="4951086"/>
            <a:ext cx="2880320" cy="919081"/>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a:solidFill>
                  <a:schemeClr val="tx1"/>
                </a:solidFill>
                <a:latin typeface="+mn-ea"/>
                <a:cs typeface="Arial" panose="020B0604020202020204" pitchFamily="34" charset="0"/>
              </a:rPr>
              <a:t>評価方法・モニタリング方法</a:t>
            </a:r>
            <a:r>
              <a:rPr kumimoji="1" lang="en-US" altLang="ja-JP" sz="1000" b="1" dirty="0">
                <a:solidFill>
                  <a:schemeClr val="tx1"/>
                </a:solidFill>
                <a:latin typeface="+mn-ea"/>
                <a:cs typeface="Arial" panose="020B0604020202020204" pitchFamily="34" charset="0"/>
              </a:rPr>
              <a:t>&gt;</a:t>
            </a:r>
          </a:p>
          <a:p>
            <a:pPr algn="ctr"/>
            <a:r>
              <a:rPr kumimoji="1" lang="ja-JP" altLang="en-US" sz="1000" b="1">
                <a:solidFill>
                  <a:schemeClr val="accent2"/>
                </a:solidFill>
                <a:latin typeface="+mn-ea"/>
                <a:cs typeface="Arial" panose="020B0604020202020204" pitchFamily="34" charset="0"/>
              </a:rPr>
              <a:t>●●を通じて行動変容をモニタリングし、</a:t>
            </a:r>
            <a:endParaRPr kumimoji="1" lang="en-US" altLang="ja-JP" sz="1000" b="1" dirty="0">
              <a:solidFill>
                <a:schemeClr val="accent2"/>
              </a:solidFill>
              <a:latin typeface="+mn-ea"/>
              <a:cs typeface="Arial" panose="020B0604020202020204" pitchFamily="34" charset="0"/>
            </a:endParaRPr>
          </a:p>
          <a:p>
            <a:pPr algn="ctr"/>
            <a:r>
              <a:rPr lang="ja-JP" altLang="en-US" sz="1000" b="1">
                <a:solidFill>
                  <a:schemeClr val="accent2"/>
                </a:solidFill>
                <a:latin typeface="+mn-ea"/>
                <a:cs typeface="Arial" panose="020B0604020202020204" pitchFamily="34" charset="0"/>
              </a:rPr>
              <a:t>育成効果を評価する</a:t>
            </a:r>
            <a:endParaRPr kumimoji="1" lang="en-US" altLang="ja-JP" sz="1000" b="1" dirty="0">
              <a:solidFill>
                <a:schemeClr val="accent2"/>
              </a:solidFill>
              <a:latin typeface="+mn-ea"/>
              <a:cs typeface="Arial" panose="020B0604020202020204" pitchFamily="34" charset="0"/>
            </a:endParaRPr>
          </a:p>
        </p:txBody>
      </p:sp>
      <p:sp>
        <p:nvSpPr>
          <p:cNvPr id="4" name="正方形/長方形 3">
            <a:extLst>
              <a:ext uri="{FF2B5EF4-FFF2-40B4-BE49-F238E27FC236}">
                <a16:creationId xmlns:a16="http://schemas.microsoft.com/office/drawing/2014/main" id="{CC108FA2-C750-7D7B-0685-F798F6FF9BEB}"/>
              </a:ext>
            </a:extLst>
          </p:cNvPr>
          <p:cNvSpPr/>
          <p:nvPr/>
        </p:nvSpPr>
        <p:spPr>
          <a:xfrm>
            <a:off x="196648" y="6216551"/>
            <a:ext cx="3028160" cy="466668"/>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a:solidFill>
                  <a:schemeClr val="tx1"/>
                </a:solidFill>
                <a:latin typeface="+mn-ea"/>
                <a:cs typeface="Arial" panose="020B0604020202020204" pitchFamily="34" charset="0"/>
              </a:rPr>
              <a:t>講座設置～開始</a:t>
            </a:r>
            <a:r>
              <a:rPr kumimoji="1" lang="en-US" altLang="ja-JP" sz="1000" b="1" dirty="0">
                <a:solidFill>
                  <a:schemeClr val="tx1"/>
                </a:solidFill>
                <a:latin typeface="+mn-ea"/>
                <a:cs typeface="Arial" panose="020B0604020202020204" pitchFamily="34" charset="0"/>
              </a:rPr>
              <a:t>&gt;</a:t>
            </a:r>
          </a:p>
          <a:p>
            <a:pPr algn="ctr"/>
            <a:r>
              <a:rPr kumimoji="1" lang="ja-JP" altLang="en-US" sz="1000" b="1">
                <a:solidFill>
                  <a:schemeClr val="accent2"/>
                </a:solidFill>
                <a:latin typeface="+mn-ea"/>
                <a:cs typeface="Arial" panose="020B0604020202020204" pitchFamily="34" charset="0"/>
              </a:rPr>
              <a:t>●年●月～●月にかけて、参加者を調整</a:t>
            </a:r>
            <a:r>
              <a:rPr kumimoji="1" lang="en-US" altLang="ja-JP" sz="1000" b="1" dirty="0">
                <a:solidFill>
                  <a:schemeClr val="accent2"/>
                </a:solidFill>
                <a:latin typeface="+mn-ea"/>
                <a:cs typeface="Arial" panose="020B0604020202020204" pitchFamily="34" charset="0"/>
              </a:rPr>
              <a:t>…</a:t>
            </a:r>
          </a:p>
        </p:txBody>
      </p:sp>
      <p:cxnSp>
        <p:nvCxnSpPr>
          <p:cNvPr id="5" name="直線コネクタ 4">
            <a:extLst>
              <a:ext uri="{FF2B5EF4-FFF2-40B4-BE49-F238E27FC236}">
                <a16:creationId xmlns:a16="http://schemas.microsoft.com/office/drawing/2014/main" id="{EFCF0952-34C9-0FE1-340F-0CDA8840718E}"/>
              </a:ext>
            </a:extLst>
          </p:cNvPr>
          <p:cNvCxnSpPr>
            <a:cxnSpLocks/>
          </p:cNvCxnSpPr>
          <p:nvPr/>
        </p:nvCxnSpPr>
        <p:spPr>
          <a:xfrm>
            <a:off x="222814" y="6130684"/>
            <a:ext cx="9487269"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6" name="テキスト ボックス 5">
            <a:extLst>
              <a:ext uri="{FF2B5EF4-FFF2-40B4-BE49-F238E27FC236}">
                <a16:creationId xmlns:a16="http://schemas.microsoft.com/office/drawing/2014/main" id="{E1DDA32C-9548-8553-E897-A74B8154A9B1}"/>
              </a:ext>
            </a:extLst>
          </p:cNvPr>
          <p:cNvSpPr txBox="1"/>
          <p:nvPr/>
        </p:nvSpPr>
        <p:spPr>
          <a:xfrm>
            <a:off x="225928" y="5865672"/>
            <a:ext cx="1154483" cy="246221"/>
          </a:xfrm>
          <a:prstGeom prst="rect">
            <a:avLst/>
          </a:prstGeom>
          <a:noFill/>
        </p:spPr>
        <p:txBody>
          <a:bodyPr wrap="none" rtlCol="0">
            <a:spAutoFit/>
          </a:bodyPr>
          <a:lstStyle/>
          <a:p>
            <a:pPr algn="l"/>
            <a:r>
              <a:rPr kumimoji="1" lang="ja-JP" altLang="en-US" sz="1000" b="1">
                <a:latin typeface="+mn-ea"/>
                <a:cs typeface="Arial" panose="020B0604020202020204" pitchFamily="34" charset="0"/>
              </a:rPr>
              <a:t>スケジュール（</a:t>
            </a:r>
            <a:r>
              <a:rPr kumimoji="1" lang="en-US" altLang="ja-JP" sz="1000" b="1" dirty="0">
                <a:latin typeface="+mn-ea"/>
                <a:cs typeface="Arial" panose="020B0604020202020204" pitchFamily="34" charset="0"/>
              </a:rPr>
              <a:t>5</a:t>
            </a:r>
            <a:r>
              <a:rPr kumimoji="1" lang="ja-JP" altLang="en-US" sz="1000" b="1">
                <a:latin typeface="+mn-ea"/>
                <a:cs typeface="Arial" panose="020B0604020202020204" pitchFamily="34" charset="0"/>
              </a:rPr>
              <a:t>）</a:t>
            </a:r>
          </a:p>
        </p:txBody>
      </p:sp>
      <p:sp>
        <p:nvSpPr>
          <p:cNvPr id="8" name="正方形/長方形 7">
            <a:extLst>
              <a:ext uri="{FF2B5EF4-FFF2-40B4-BE49-F238E27FC236}">
                <a16:creationId xmlns:a16="http://schemas.microsoft.com/office/drawing/2014/main" id="{78344F1D-432E-17F4-B778-E24531723C86}"/>
              </a:ext>
            </a:extLst>
          </p:cNvPr>
          <p:cNvSpPr/>
          <p:nvPr/>
        </p:nvSpPr>
        <p:spPr>
          <a:xfrm>
            <a:off x="3425611" y="6202692"/>
            <a:ext cx="3028160" cy="466668"/>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a:solidFill>
                  <a:schemeClr val="tx1"/>
                </a:solidFill>
                <a:latin typeface="+mn-ea"/>
                <a:cs typeface="Arial" panose="020B0604020202020204" pitchFamily="34" charset="0"/>
              </a:rPr>
              <a:t>要検討事項（ある場合のみ）</a:t>
            </a:r>
            <a:r>
              <a:rPr kumimoji="1" lang="en-US" altLang="ja-JP" sz="1000" b="1" dirty="0">
                <a:solidFill>
                  <a:schemeClr val="tx1"/>
                </a:solidFill>
                <a:latin typeface="+mn-ea"/>
                <a:cs typeface="Arial" panose="020B0604020202020204" pitchFamily="34" charset="0"/>
              </a:rPr>
              <a:t>&gt;</a:t>
            </a:r>
          </a:p>
          <a:p>
            <a:pPr algn="ctr"/>
            <a:r>
              <a:rPr kumimoji="1" lang="ja-JP" altLang="en-US" sz="1000" b="1">
                <a:solidFill>
                  <a:schemeClr val="accent2"/>
                </a:solidFill>
                <a:latin typeface="+mn-ea"/>
                <a:cs typeface="Arial" panose="020B0604020202020204" pitchFamily="34" charset="0"/>
              </a:rPr>
              <a:t>①●●、②●●　⇒いずれも●月頃迄に確定</a:t>
            </a:r>
            <a:endParaRPr kumimoji="1" lang="en-US" altLang="ja-JP" sz="1000" b="1" dirty="0">
              <a:solidFill>
                <a:schemeClr val="accent2"/>
              </a:solidFill>
              <a:latin typeface="+mn-ea"/>
              <a:cs typeface="Arial" panose="020B0604020202020204" pitchFamily="34" charset="0"/>
            </a:endParaRPr>
          </a:p>
        </p:txBody>
      </p:sp>
      <p:sp>
        <p:nvSpPr>
          <p:cNvPr id="9" name="正方形/長方形 8">
            <a:extLst>
              <a:ext uri="{FF2B5EF4-FFF2-40B4-BE49-F238E27FC236}">
                <a16:creationId xmlns:a16="http://schemas.microsoft.com/office/drawing/2014/main" id="{3D798BB2-D138-9962-2C92-16ACF422A73A}"/>
              </a:ext>
            </a:extLst>
          </p:cNvPr>
          <p:cNvSpPr/>
          <p:nvPr/>
        </p:nvSpPr>
        <p:spPr>
          <a:xfrm>
            <a:off x="6681192" y="6202692"/>
            <a:ext cx="3028160" cy="466668"/>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a:solidFill>
                  <a:schemeClr val="tx1"/>
                </a:solidFill>
                <a:latin typeface="+mn-ea"/>
                <a:cs typeface="Arial" panose="020B0604020202020204" pitchFamily="34" charset="0"/>
              </a:rPr>
              <a:t>講座実施期間</a:t>
            </a:r>
            <a:r>
              <a:rPr kumimoji="1" lang="en-US" altLang="ja-JP" sz="1000" b="1" dirty="0">
                <a:solidFill>
                  <a:schemeClr val="tx1"/>
                </a:solidFill>
                <a:latin typeface="+mn-ea"/>
                <a:cs typeface="Arial" panose="020B0604020202020204" pitchFamily="34" charset="0"/>
              </a:rPr>
              <a:t>&gt;</a:t>
            </a:r>
          </a:p>
          <a:p>
            <a:pPr algn="ctr"/>
            <a:r>
              <a:rPr kumimoji="1" lang="ja-JP" altLang="en-US" sz="1000" b="1">
                <a:solidFill>
                  <a:schemeClr val="accent2"/>
                </a:solidFill>
                <a:latin typeface="+mn-ea"/>
                <a:cs typeface="Arial" panose="020B0604020202020204" pitchFamily="34" charset="0"/>
              </a:rPr>
              <a:t>●年●月～●年●月</a:t>
            </a:r>
            <a:endParaRPr kumimoji="1" lang="en-US" altLang="ja-JP" sz="1000" b="1" dirty="0">
              <a:solidFill>
                <a:schemeClr val="accent2"/>
              </a:solidFill>
              <a:latin typeface="+mn-ea"/>
              <a:cs typeface="Arial" panose="020B0604020202020204" pitchFamily="34" charset="0"/>
            </a:endParaRPr>
          </a:p>
        </p:txBody>
      </p:sp>
      <p:sp>
        <p:nvSpPr>
          <p:cNvPr id="16" name="二等辺三角形 24">
            <a:extLst>
              <a:ext uri="{FF2B5EF4-FFF2-40B4-BE49-F238E27FC236}">
                <a16:creationId xmlns:a16="http://schemas.microsoft.com/office/drawing/2014/main" id="{E45CA0F0-5DE2-B760-A398-1138BD28433C}"/>
              </a:ext>
            </a:extLst>
          </p:cNvPr>
          <p:cNvSpPr/>
          <p:nvPr/>
        </p:nvSpPr>
        <p:spPr>
          <a:xfrm rot="5400000">
            <a:off x="3108509" y="6364670"/>
            <a:ext cx="466667" cy="140880"/>
          </a:xfrm>
          <a:prstGeom prst="triangle">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accent2"/>
              </a:solidFill>
              <a:latin typeface="+mn-ea"/>
              <a:cs typeface="Arial" panose="020B0604020202020204" pitchFamily="34" charset="0"/>
            </a:endParaRPr>
          </a:p>
        </p:txBody>
      </p:sp>
      <p:sp>
        <p:nvSpPr>
          <p:cNvPr id="18" name="二等辺三角形 24">
            <a:extLst>
              <a:ext uri="{FF2B5EF4-FFF2-40B4-BE49-F238E27FC236}">
                <a16:creationId xmlns:a16="http://schemas.microsoft.com/office/drawing/2014/main" id="{3CA1AB9F-3B06-27B1-DD02-A26EABE521BE}"/>
              </a:ext>
            </a:extLst>
          </p:cNvPr>
          <p:cNvSpPr/>
          <p:nvPr/>
        </p:nvSpPr>
        <p:spPr>
          <a:xfrm rot="5400000">
            <a:off x="6353101" y="6365586"/>
            <a:ext cx="466667" cy="140880"/>
          </a:xfrm>
          <a:prstGeom prst="triangle">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accent2"/>
              </a:solidFill>
              <a:latin typeface="+mn-ea"/>
              <a:cs typeface="Arial" panose="020B0604020202020204" pitchFamily="34" charset="0"/>
            </a:endParaRPr>
          </a:p>
        </p:txBody>
      </p:sp>
      <p:sp>
        <p:nvSpPr>
          <p:cNvPr id="26" name="正方形/長方形 25">
            <a:extLst>
              <a:ext uri="{FF2B5EF4-FFF2-40B4-BE49-F238E27FC236}">
                <a16:creationId xmlns:a16="http://schemas.microsoft.com/office/drawing/2014/main" id="{190D5FD4-5D91-68EE-F5B5-5E1A56D9C78E}"/>
              </a:ext>
            </a:extLst>
          </p:cNvPr>
          <p:cNvSpPr/>
          <p:nvPr/>
        </p:nvSpPr>
        <p:spPr>
          <a:xfrm>
            <a:off x="6829763" y="2843730"/>
            <a:ext cx="2880320" cy="565263"/>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a:solidFill>
                  <a:schemeClr val="accent2"/>
                </a:solidFill>
                <a:latin typeface="+mn-ea"/>
                <a:cs typeface="Arial" panose="020B0604020202020204" pitchFamily="34" charset="0"/>
              </a:rPr>
              <a:t>●●</a:t>
            </a:r>
            <a:r>
              <a:rPr kumimoji="1" lang="ja-JP" altLang="en-US" sz="1000" b="1">
                <a:solidFill>
                  <a:schemeClr val="tx1"/>
                </a:solidFill>
                <a:latin typeface="+mn-ea"/>
                <a:cs typeface="Arial" panose="020B0604020202020204" pitchFamily="34" charset="0"/>
              </a:rPr>
              <a:t>の強み（高等教育機関以外にある場合）</a:t>
            </a:r>
            <a:r>
              <a:rPr kumimoji="1" lang="en-US" altLang="ja-JP" sz="1000" b="1" dirty="0">
                <a:solidFill>
                  <a:schemeClr val="tx1"/>
                </a:solidFill>
                <a:latin typeface="+mn-ea"/>
                <a:cs typeface="Arial" panose="020B0604020202020204" pitchFamily="34" charset="0"/>
              </a:rPr>
              <a:t>&gt;</a:t>
            </a:r>
          </a:p>
          <a:p>
            <a:pPr algn="ctr"/>
            <a:r>
              <a:rPr kumimoji="1" lang="ja-JP" altLang="en-US" sz="1000" b="1">
                <a:solidFill>
                  <a:schemeClr val="accent2"/>
                </a:solidFill>
                <a:latin typeface="+mn-ea"/>
                <a:cs typeface="Arial" panose="020B0604020202020204" pitchFamily="34" charset="0"/>
              </a:rPr>
              <a:t>●●</a:t>
            </a:r>
            <a:r>
              <a:rPr lang="ja-JP" altLang="en-US" sz="1000" b="1">
                <a:solidFill>
                  <a:schemeClr val="accent2"/>
                </a:solidFill>
                <a:latin typeface="+mn-ea"/>
                <a:cs typeface="Arial" panose="020B0604020202020204" pitchFamily="34" charset="0"/>
              </a:rPr>
              <a:t>の実践の場の提供</a:t>
            </a:r>
            <a:endParaRPr lang="en-US" altLang="ja-JP" sz="1000" b="1" dirty="0">
              <a:solidFill>
                <a:schemeClr val="accent2"/>
              </a:solidFill>
              <a:latin typeface="+mn-ea"/>
              <a:cs typeface="Arial" panose="020B0604020202020204" pitchFamily="34" charset="0"/>
            </a:endParaRPr>
          </a:p>
          <a:p>
            <a:pPr algn="ctr"/>
            <a:r>
              <a:rPr lang="ja-JP" altLang="en-US" sz="1000" b="1">
                <a:solidFill>
                  <a:schemeClr val="accent2"/>
                </a:solidFill>
                <a:latin typeface="+mn-ea"/>
                <a:cs typeface="Arial" panose="020B0604020202020204" pitchFamily="34" charset="0"/>
              </a:rPr>
              <a:t>●●に関するデータ提供</a:t>
            </a:r>
            <a:endParaRPr lang="en-US" altLang="ja-JP" sz="1000" b="1" dirty="0">
              <a:solidFill>
                <a:schemeClr val="accent2"/>
              </a:solidFill>
              <a:latin typeface="+mn-ea"/>
              <a:cs typeface="Arial" panose="020B0604020202020204" pitchFamily="34" charset="0"/>
            </a:endParaRPr>
          </a:p>
        </p:txBody>
      </p:sp>
      <p:graphicFrame>
        <p:nvGraphicFramePr>
          <p:cNvPr id="19" name="表 32">
            <a:extLst>
              <a:ext uri="{FF2B5EF4-FFF2-40B4-BE49-F238E27FC236}">
                <a16:creationId xmlns:a16="http://schemas.microsoft.com/office/drawing/2014/main" id="{FEAA5056-A14D-D35F-1B9D-0CD7C739EDEF}"/>
              </a:ext>
            </a:extLst>
          </p:cNvPr>
          <p:cNvGraphicFramePr>
            <a:graphicFrameLocks noGrp="1"/>
          </p:cNvGraphicFramePr>
          <p:nvPr>
            <p:extLst>
              <p:ext uri="{D42A27DB-BD31-4B8C-83A1-F6EECF244321}">
                <p14:modId xmlns:p14="http://schemas.microsoft.com/office/powerpoint/2010/main" val="739733521"/>
              </p:ext>
            </p:extLst>
          </p:nvPr>
        </p:nvGraphicFramePr>
        <p:xfrm>
          <a:off x="6829763" y="4952540"/>
          <a:ext cx="2870342" cy="915288"/>
        </p:xfrm>
        <a:graphic>
          <a:graphicData uri="http://schemas.openxmlformats.org/drawingml/2006/table">
            <a:tbl>
              <a:tblPr>
                <a:tableStyleId>{5C22544A-7EE6-4342-B048-85BDC9FD1C3A}</a:tableStyleId>
              </a:tblPr>
              <a:tblGrid>
                <a:gridCol w="728718">
                  <a:extLst>
                    <a:ext uri="{9D8B030D-6E8A-4147-A177-3AD203B41FA5}">
                      <a16:colId xmlns:a16="http://schemas.microsoft.com/office/drawing/2014/main" val="1101145119"/>
                    </a:ext>
                  </a:extLst>
                </a:gridCol>
                <a:gridCol w="2141624">
                  <a:extLst>
                    <a:ext uri="{9D8B030D-6E8A-4147-A177-3AD203B41FA5}">
                      <a16:colId xmlns:a16="http://schemas.microsoft.com/office/drawing/2014/main" val="2547611019"/>
                    </a:ext>
                  </a:extLst>
                </a:gridCol>
              </a:tblGrid>
              <a:tr h="305096">
                <a:tc gridSpan="2">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000" b="1" dirty="0">
                          <a:solidFill>
                            <a:schemeClr val="tx1"/>
                          </a:solidFill>
                          <a:latin typeface="+mn-ea"/>
                          <a:cs typeface="Arial" panose="020B0604020202020204" pitchFamily="34" charset="0"/>
                        </a:rPr>
                        <a:t>&lt;</a:t>
                      </a:r>
                      <a:r>
                        <a:rPr lang="ja-JP" altLang="en-US" sz="1000" b="1" dirty="0">
                          <a:solidFill>
                            <a:schemeClr val="tx1"/>
                          </a:solidFill>
                          <a:latin typeface="+mn-ea"/>
                          <a:cs typeface="Arial" panose="020B0604020202020204" pitchFamily="34" charset="0"/>
                        </a:rPr>
                        <a:t>処遇反映計画</a:t>
                      </a:r>
                      <a:r>
                        <a:rPr lang="en-US" altLang="ja-JP" sz="1000" b="1" dirty="0">
                          <a:solidFill>
                            <a:schemeClr val="tx1"/>
                          </a:solidFill>
                          <a:latin typeface="+mn-ea"/>
                          <a:cs typeface="Arial" panose="020B0604020202020204" pitchFamily="34" charset="0"/>
                        </a:rPr>
                        <a:t>&gt;※</a:t>
                      </a:r>
                      <a:r>
                        <a:rPr lang="ja-JP" altLang="en-US" sz="1000" b="1" dirty="0">
                          <a:solidFill>
                            <a:schemeClr val="tx1"/>
                          </a:solidFill>
                          <a:latin typeface="+mn-ea"/>
                          <a:cs typeface="Arial" panose="020B0604020202020204" pitchFamily="34" charset="0"/>
                        </a:rPr>
                        <a:t>処遇反映枠のみ必須</a:t>
                      </a:r>
                      <a:endParaRPr lang="en-US" altLang="ja-JP" sz="900" b="1" dirty="0">
                        <a:solidFill>
                          <a:schemeClr val="tx1"/>
                        </a:solidFill>
                        <a:latin typeface="+mn-ea"/>
                        <a:cs typeface="Arial" panose="020B0604020202020204" pitchFamily="34" charset="0"/>
                      </a:endParaRPr>
                    </a:p>
                  </a:txBody>
                  <a:tcPr>
                    <a:lnL w="9525" cap="flat" cmpd="sng" algn="ctr">
                      <a:solidFill>
                        <a:srgbClr val="FF0000"/>
                      </a:solidFill>
                      <a:prstDash val="solid"/>
                      <a:round/>
                      <a:headEnd type="none" w="med" len="med"/>
                      <a:tailEnd type="none" w="med" len="med"/>
                    </a:lnL>
                    <a:lnR w="9525" cap="flat" cmpd="sng" algn="ctr">
                      <a:solidFill>
                        <a:srgbClr val="FF0000"/>
                      </a:solidFill>
                      <a:prstDash val="solid"/>
                      <a:round/>
                      <a:headEnd type="none" w="med" len="med"/>
                      <a:tailEnd type="none" w="med" len="med"/>
                    </a:lnR>
                    <a:lnT w="9525" cap="flat" cmpd="sng" algn="ctr">
                      <a:solidFill>
                        <a:srgbClr val="FF0000"/>
                      </a:solidFill>
                      <a:prstDash val="solid"/>
                      <a:round/>
                      <a:headEnd type="none" w="med" len="med"/>
                      <a:tailEnd type="none" w="med" len="med"/>
                    </a:lnT>
                  </a:tcPr>
                </a:tc>
                <a:tc hMerge="1">
                  <a:txBody>
                    <a:bodyPr/>
                    <a:lstStyle/>
                    <a:p>
                      <a:endParaRPr kumimoji="1" lang="ja-JP" altLang="en-US" sz="1000"/>
                    </a:p>
                  </a:txBody>
                  <a:tcPr/>
                </a:tc>
                <a:extLst>
                  <a:ext uri="{0D108BD9-81ED-4DB2-BD59-A6C34878D82A}">
                    <a16:rowId xmlns:a16="http://schemas.microsoft.com/office/drawing/2014/main" val="2500386151"/>
                  </a:ext>
                </a:extLst>
              </a:tr>
              <a:tr h="305096">
                <a:tc>
                  <a:txBody>
                    <a:bodyPr/>
                    <a:lstStyle/>
                    <a:p>
                      <a:r>
                        <a:rPr kumimoji="1" lang="ja-JP" altLang="en-US" sz="900"/>
                        <a:t>反映時期</a:t>
                      </a:r>
                    </a:p>
                  </a:txBody>
                  <a:tcPr>
                    <a:lnL w="9525" cap="flat" cmpd="sng" algn="ctr">
                      <a:solidFill>
                        <a:srgbClr val="FF0000"/>
                      </a:solidFill>
                      <a:prstDash val="solid"/>
                      <a:round/>
                      <a:headEnd type="none" w="med" len="med"/>
                      <a:tailEnd type="none" w="med" len="med"/>
                    </a:lnL>
                  </a:tcPr>
                </a:tc>
                <a:tc>
                  <a:txBody>
                    <a:bodyPr/>
                    <a:lstStyle/>
                    <a:p>
                      <a:r>
                        <a:rPr lang="en-US" altLang="ja-JP" sz="800" b="1" dirty="0">
                          <a:solidFill>
                            <a:schemeClr val="accent2"/>
                          </a:solidFill>
                          <a:latin typeface="+mn-ea"/>
                          <a:cs typeface="Arial" panose="020B0604020202020204" pitchFamily="34" charset="0"/>
                        </a:rPr>
                        <a:t>XX</a:t>
                      </a:r>
                      <a:r>
                        <a:rPr lang="ja-JP" altLang="en-US" sz="800" b="1">
                          <a:solidFill>
                            <a:schemeClr val="accent2"/>
                          </a:solidFill>
                          <a:latin typeface="+mn-ea"/>
                          <a:cs typeface="Arial" panose="020B0604020202020204" pitchFamily="34" charset="0"/>
                        </a:rPr>
                        <a:t>を対象に</a:t>
                      </a:r>
                      <a:r>
                        <a:rPr lang="en-US" altLang="ja-JP" sz="800" b="1" dirty="0">
                          <a:solidFill>
                            <a:schemeClr val="accent2"/>
                          </a:solidFill>
                          <a:latin typeface="+mn-ea"/>
                          <a:cs typeface="Arial" panose="020B0604020202020204" pitchFamily="34" charset="0"/>
                        </a:rPr>
                        <a:t>202</a:t>
                      </a:r>
                      <a:r>
                        <a:rPr lang="ja-JP" altLang="en-US" sz="800" b="1">
                          <a:solidFill>
                            <a:schemeClr val="accent2"/>
                          </a:solidFill>
                          <a:latin typeface="+mn-ea"/>
                          <a:cs typeface="Arial" panose="020B0604020202020204" pitchFamily="34" charset="0"/>
                        </a:rPr>
                        <a:t>●年●月から運用開始予定</a:t>
                      </a:r>
                      <a:endParaRPr kumimoji="1" lang="ja-JP" altLang="en-US" sz="800"/>
                    </a:p>
                  </a:txBody>
                  <a:tcPr>
                    <a:lnR w="9525" cap="flat" cmpd="sng" algn="ctr">
                      <a:solidFill>
                        <a:srgbClr val="FF0000"/>
                      </a:solidFill>
                      <a:prstDash val="solid"/>
                      <a:round/>
                      <a:headEnd type="none" w="med" len="med"/>
                      <a:tailEnd type="none" w="med" len="med"/>
                    </a:lnR>
                  </a:tcPr>
                </a:tc>
                <a:extLst>
                  <a:ext uri="{0D108BD9-81ED-4DB2-BD59-A6C34878D82A}">
                    <a16:rowId xmlns:a16="http://schemas.microsoft.com/office/drawing/2014/main" val="2919425244"/>
                  </a:ext>
                </a:extLst>
              </a:tr>
              <a:tr h="305096">
                <a:tc>
                  <a:txBody>
                    <a:bodyPr/>
                    <a:lstStyle/>
                    <a:p>
                      <a:r>
                        <a:rPr kumimoji="1" lang="ja-JP" altLang="en-US" sz="900"/>
                        <a:t>反映内容</a:t>
                      </a:r>
                    </a:p>
                  </a:txBody>
                  <a:tcPr>
                    <a:lnL w="9525" cap="flat" cmpd="sng" algn="ctr">
                      <a:solidFill>
                        <a:srgbClr val="FF0000"/>
                      </a:solidFill>
                      <a:prstDash val="solid"/>
                      <a:round/>
                      <a:headEnd type="none" w="med" len="med"/>
                      <a:tailEnd type="none" w="med" len="med"/>
                    </a:lnL>
                    <a:lnB w="9525" cap="flat" cmpd="sng" algn="ctr">
                      <a:solidFill>
                        <a:srgbClr val="FF0000"/>
                      </a:solidFill>
                      <a:prstDash val="solid"/>
                      <a:round/>
                      <a:headEnd type="none" w="med" len="med"/>
                      <a:tailEnd type="none" w="med" len="med"/>
                    </a:lnB>
                  </a:tcPr>
                </a:tc>
                <a:tc>
                  <a:txBody>
                    <a:bodyPr/>
                    <a:lstStyle/>
                    <a:p>
                      <a:r>
                        <a:rPr lang="ja-JP" altLang="en-US" sz="800" b="1" dirty="0">
                          <a:solidFill>
                            <a:schemeClr val="accent2"/>
                          </a:solidFill>
                          <a:latin typeface="+mn-ea"/>
                          <a:cs typeface="Arial" panose="020B0604020202020204" pitchFamily="34" charset="0"/>
                        </a:rPr>
                        <a:t>●●の昇給・昇格要件に●●を追加</a:t>
                      </a:r>
                      <a:endParaRPr kumimoji="1" lang="ja-JP" altLang="en-US" sz="800" dirty="0"/>
                    </a:p>
                  </a:txBody>
                  <a:tcPr>
                    <a:lnR w="9525" cap="flat" cmpd="sng" algn="ctr">
                      <a:solidFill>
                        <a:srgbClr val="FF0000"/>
                      </a:solidFill>
                      <a:prstDash val="solid"/>
                      <a:round/>
                      <a:headEnd type="none" w="med" len="med"/>
                      <a:tailEnd type="none" w="med" len="med"/>
                    </a:lnR>
                    <a:lnB w="9525" cap="flat" cmpd="sng" algn="ctr">
                      <a:solidFill>
                        <a:srgbClr val="FF0000"/>
                      </a:solidFill>
                      <a:prstDash val="solid"/>
                      <a:round/>
                      <a:headEnd type="none" w="med" len="med"/>
                      <a:tailEnd type="none" w="med" len="med"/>
                    </a:lnB>
                  </a:tcPr>
                </a:tc>
                <a:extLst>
                  <a:ext uri="{0D108BD9-81ED-4DB2-BD59-A6C34878D82A}">
                    <a16:rowId xmlns:a16="http://schemas.microsoft.com/office/drawing/2014/main" val="3229724362"/>
                  </a:ext>
                </a:extLst>
              </a:tr>
            </a:tbl>
          </a:graphicData>
        </a:graphic>
      </p:graphicFrame>
      <p:graphicFrame>
        <p:nvGraphicFramePr>
          <p:cNvPr id="33" name="表 32">
            <a:extLst>
              <a:ext uri="{FF2B5EF4-FFF2-40B4-BE49-F238E27FC236}">
                <a16:creationId xmlns:a16="http://schemas.microsoft.com/office/drawing/2014/main" id="{691B1BDA-6E7A-CBB8-0251-705148120941}"/>
              </a:ext>
            </a:extLst>
          </p:cNvPr>
          <p:cNvGraphicFramePr>
            <a:graphicFrameLocks noGrp="1"/>
          </p:cNvGraphicFramePr>
          <p:nvPr/>
        </p:nvGraphicFramePr>
        <p:xfrm>
          <a:off x="3650966" y="3740516"/>
          <a:ext cx="2602280" cy="1216782"/>
        </p:xfrm>
        <a:graphic>
          <a:graphicData uri="http://schemas.openxmlformats.org/drawingml/2006/table">
            <a:tbl>
              <a:tblPr>
                <a:tableStyleId>{5C22544A-7EE6-4342-B048-85BDC9FD1C3A}</a:tableStyleId>
              </a:tblPr>
              <a:tblGrid>
                <a:gridCol w="635808">
                  <a:extLst>
                    <a:ext uri="{9D8B030D-6E8A-4147-A177-3AD203B41FA5}">
                      <a16:colId xmlns:a16="http://schemas.microsoft.com/office/drawing/2014/main" val="1101145119"/>
                    </a:ext>
                  </a:extLst>
                </a:gridCol>
                <a:gridCol w="1966472">
                  <a:extLst>
                    <a:ext uri="{9D8B030D-6E8A-4147-A177-3AD203B41FA5}">
                      <a16:colId xmlns:a16="http://schemas.microsoft.com/office/drawing/2014/main" val="2547611019"/>
                    </a:ext>
                  </a:extLst>
                </a:gridCol>
              </a:tblGrid>
              <a:tr h="293834">
                <a:tc gridSpan="2">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000" b="1" dirty="0">
                          <a:solidFill>
                            <a:schemeClr val="tx1"/>
                          </a:solidFill>
                          <a:latin typeface="+mn-ea"/>
                          <a:cs typeface="Arial" panose="020B0604020202020204" pitchFamily="34" charset="0"/>
                        </a:rPr>
                        <a:t>&lt;</a:t>
                      </a:r>
                      <a:r>
                        <a:rPr lang="ja-JP" altLang="en-US" sz="1000" b="1">
                          <a:solidFill>
                            <a:schemeClr val="tx1"/>
                          </a:solidFill>
                          <a:latin typeface="+mn-ea"/>
                          <a:cs typeface="Arial" panose="020B0604020202020204" pitchFamily="34" charset="0"/>
                        </a:rPr>
                        <a:t>講座の全体構成と実施時間</a:t>
                      </a:r>
                      <a:r>
                        <a:rPr lang="en-US" altLang="ja-JP" sz="1000" b="1" dirty="0">
                          <a:solidFill>
                            <a:schemeClr val="tx1"/>
                          </a:solidFill>
                          <a:latin typeface="+mn-ea"/>
                          <a:cs typeface="Arial" panose="020B0604020202020204" pitchFamily="34" charset="0"/>
                        </a:rPr>
                        <a:t>&gt;</a:t>
                      </a:r>
                      <a:endParaRPr lang="en-US" altLang="ja-JP" sz="900" b="1" dirty="0">
                        <a:solidFill>
                          <a:schemeClr val="tx1"/>
                        </a:solidFill>
                        <a:latin typeface="+mn-ea"/>
                        <a:cs typeface="Arial" panose="020B0604020202020204" pitchFamily="34" charset="0"/>
                      </a:endParaRPr>
                    </a:p>
                  </a:txBody>
                  <a:tcPr>
                    <a:lnL w="9525" cap="flat" cmpd="sng" algn="ctr">
                      <a:solidFill>
                        <a:srgbClr val="FF0000"/>
                      </a:solidFill>
                      <a:prstDash val="solid"/>
                      <a:round/>
                      <a:headEnd type="none" w="med" len="med"/>
                      <a:tailEnd type="none" w="med" len="med"/>
                    </a:lnL>
                    <a:lnR w="9525" cap="flat" cmpd="sng" algn="ctr">
                      <a:solidFill>
                        <a:srgbClr val="FF0000"/>
                      </a:solidFill>
                      <a:prstDash val="solid"/>
                      <a:round/>
                      <a:headEnd type="none" w="med" len="med"/>
                      <a:tailEnd type="none" w="med" len="med"/>
                    </a:lnR>
                    <a:lnT w="9525" cap="flat" cmpd="sng" algn="ctr">
                      <a:solidFill>
                        <a:srgbClr val="FF0000"/>
                      </a:solidFill>
                      <a:prstDash val="solid"/>
                      <a:round/>
                      <a:headEnd type="none" w="med" len="med"/>
                      <a:tailEnd type="none" w="med" len="med"/>
                    </a:lnT>
                  </a:tcPr>
                </a:tc>
                <a:tc hMerge="1">
                  <a:txBody>
                    <a:bodyPr/>
                    <a:lstStyle/>
                    <a:p>
                      <a:endParaRPr kumimoji="1" lang="ja-JP" altLang="en-US" sz="1000"/>
                    </a:p>
                  </a:txBody>
                  <a:tcPr/>
                </a:tc>
                <a:extLst>
                  <a:ext uri="{0D108BD9-81ED-4DB2-BD59-A6C34878D82A}">
                    <a16:rowId xmlns:a16="http://schemas.microsoft.com/office/drawing/2014/main" val="2500386151"/>
                  </a:ext>
                </a:extLst>
              </a:tr>
              <a:tr h="293834">
                <a:tc>
                  <a:txBody>
                    <a:bodyPr/>
                    <a:lstStyle/>
                    <a:p>
                      <a:r>
                        <a:rPr kumimoji="1" lang="ja-JP" altLang="en-US" sz="800"/>
                        <a:t>講義</a:t>
                      </a:r>
                    </a:p>
                  </a:txBody>
                  <a:tcPr>
                    <a:lnL w="9525" cap="flat" cmpd="sng" algn="ctr">
                      <a:solidFill>
                        <a:srgbClr val="FF0000"/>
                      </a:solidFill>
                      <a:prstDash val="solid"/>
                      <a:round/>
                      <a:headEnd type="none" w="med" len="med"/>
                      <a:tailEnd type="none" w="med" len="med"/>
                    </a:ln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800" b="1">
                          <a:solidFill>
                            <a:schemeClr val="accent2"/>
                          </a:solidFill>
                          <a:latin typeface="+mn-ea"/>
                          <a:cs typeface="Arial" panose="020B0604020202020204" pitchFamily="34" charset="0"/>
                        </a:rPr>
                        <a:t>●●</a:t>
                      </a:r>
                      <a:r>
                        <a:rPr kumimoji="1" lang="ja-JP" altLang="en-US" sz="800" b="1">
                          <a:solidFill>
                            <a:schemeClr val="accent2"/>
                          </a:solidFill>
                          <a:latin typeface="+mn-ea"/>
                          <a:cs typeface="Arial" panose="020B0604020202020204" pitchFamily="34" charset="0"/>
                        </a:rPr>
                        <a:t>概論</a:t>
                      </a:r>
                      <a:r>
                        <a:rPr kumimoji="1" lang="en-US" altLang="ja-JP" sz="800" b="1" dirty="0">
                          <a:solidFill>
                            <a:schemeClr val="accent2"/>
                          </a:solidFill>
                          <a:latin typeface="+mn-ea"/>
                          <a:cs typeface="Arial" panose="020B0604020202020204" pitchFamily="34" charset="0"/>
                        </a:rPr>
                        <a:t>/</a:t>
                      </a:r>
                      <a:r>
                        <a:rPr kumimoji="1" lang="ja-JP" altLang="en-US" sz="800" b="1">
                          <a:solidFill>
                            <a:schemeClr val="accent2"/>
                          </a:solidFill>
                          <a:latin typeface="+mn-ea"/>
                          <a:cs typeface="Arial" panose="020B0604020202020204" pitchFamily="34" charset="0"/>
                        </a:rPr>
                        <a:t>応用</a:t>
                      </a:r>
                      <a:r>
                        <a:rPr lang="ja-JP" altLang="en-US" sz="800" b="1">
                          <a:solidFill>
                            <a:schemeClr val="accent2"/>
                          </a:solidFill>
                          <a:latin typeface="+mn-ea"/>
                          <a:cs typeface="Arial" panose="020B0604020202020204" pitchFamily="34" charset="0"/>
                        </a:rPr>
                        <a:t>●●学</a:t>
                      </a:r>
                      <a:r>
                        <a:rPr lang="en-US" altLang="ja-JP" sz="800" b="1" dirty="0">
                          <a:solidFill>
                            <a:schemeClr val="accent2"/>
                          </a:solidFill>
                          <a:latin typeface="+mn-ea"/>
                          <a:cs typeface="Arial" panose="020B0604020202020204" pitchFamily="34" charset="0"/>
                        </a:rPr>
                        <a:t>(</a:t>
                      </a:r>
                      <a:r>
                        <a:rPr lang="ja-JP" altLang="en-US" sz="800" b="1">
                          <a:solidFill>
                            <a:schemeClr val="accent2"/>
                          </a:solidFill>
                          <a:latin typeface="+mn-ea"/>
                          <a:cs typeface="Arial" panose="020B0604020202020204" pitchFamily="34" charset="0"/>
                        </a:rPr>
                        <a:t>計</a:t>
                      </a:r>
                      <a:r>
                        <a:rPr lang="en-US" altLang="ja-JP" sz="800" b="1" dirty="0">
                          <a:solidFill>
                            <a:schemeClr val="accent2"/>
                          </a:solidFill>
                          <a:latin typeface="+mn-ea"/>
                          <a:cs typeface="Arial" panose="020B0604020202020204" pitchFamily="34" charset="0"/>
                        </a:rPr>
                        <a:t>XX</a:t>
                      </a:r>
                      <a:r>
                        <a:rPr lang="ja-JP" altLang="en-US" sz="800" b="1">
                          <a:solidFill>
                            <a:schemeClr val="accent2"/>
                          </a:solidFill>
                          <a:latin typeface="+mn-ea"/>
                          <a:cs typeface="Arial" panose="020B0604020202020204" pitchFamily="34" charset="0"/>
                        </a:rPr>
                        <a:t>時間</a:t>
                      </a:r>
                      <a:r>
                        <a:rPr lang="en-US" altLang="ja-JP" sz="800" b="1" dirty="0">
                          <a:solidFill>
                            <a:schemeClr val="accent2"/>
                          </a:solidFill>
                          <a:latin typeface="+mn-ea"/>
                          <a:cs typeface="Arial" panose="020B0604020202020204" pitchFamily="34" charset="0"/>
                        </a:rPr>
                        <a:t>)</a:t>
                      </a:r>
                      <a:endParaRPr kumimoji="1" lang="ja-JP" altLang="en-US" sz="800"/>
                    </a:p>
                  </a:txBody>
                  <a:tcPr>
                    <a:lnR w="9525" cap="flat" cmpd="sng" algn="ctr">
                      <a:solidFill>
                        <a:srgbClr val="FF0000"/>
                      </a:solidFill>
                      <a:prstDash val="solid"/>
                      <a:round/>
                      <a:headEnd type="none" w="med" len="med"/>
                      <a:tailEnd type="none" w="med" len="med"/>
                    </a:lnR>
                  </a:tcPr>
                </a:tc>
                <a:extLst>
                  <a:ext uri="{0D108BD9-81ED-4DB2-BD59-A6C34878D82A}">
                    <a16:rowId xmlns:a16="http://schemas.microsoft.com/office/drawing/2014/main" val="2919425244"/>
                  </a:ext>
                </a:extLst>
              </a:tr>
              <a:tr h="293834">
                <a:tc>
                  <a:txBody>
                    <a:bodyPr/>
                    <a:lstStyle/>
                    <a:p>
                      <a:r>
                        <a:rPr kumimoji="1" lang="ja-JP" altLang="en-US" sz="800"/>
                        <a:t>実習</a:t>
                      </a:r>
                    </a:p>
                  </a:txBody>
                  <a:tcPr>
                    <a:lnL w="9525" cap="flat" cmpd="sng" algn="ctr">
                      <a:solidFill>
                        <a:srgbClr val="FF0000"/>
                      </a:solidFill>
                      <a:prstDash val="solid"/>
                      <a:round/>
                      <a:headEnd type="none" w="med" len="med"/>
                      <a:tailEnd type="none" w="med" len="med"/>
                    </a:lnL>
                  </a:tcPr>
                </a:tc>
                <a:tc>
                  <a:txBody>
                    <a:bodyPr/>
                    <a:lstStyle/>
                    <a:p>
                      <a:r>
                        <a:rPr lang="ja-JP" altLang="en-US" sz="800" b="1">
                          <a:solidFill>
                            <a:schemeClr val="accent2"/>
                          </a:solidFill>
                          <a:latin typeface="+mn-ea"/>
                          <a:cs typeface="Arial" panose="020B0604020202020204" pitchFamily="34" charset="0"/>
                        </a:rPr>
                        <a:t>●●</a:t>
                      </a:r>
                      <a:r>
                        <a:rPr kumimoji="1" lang="ja-JP" altLang="en-US" sz="800" b="1">
                          <a:solidFill>
                            <a:schemeClr val="accent2"/>
                          </a:solidFill>
                          <a:latin typeface="+mn-ea"/>
                          <a:cs typeface="Arial" panose="020B0604020202020204" pitchFamily="34" charset="0"/>
                        </a:rPr>
                        <a:t>実習</a:t>
                      </a:r>
                      <a:r>
                        <a:rPr kumimoji="1" lang="en-US" altLang="ja-JP" sz="800" b="1" dirty="0">
                          <a:solidFill>
                            <a:schemeClr val="accent2"/>
                          </a:solidFill>
                          <a:latin typeface="+mn-ea"/>
                          <a:cs typeface="Arial" panose="020B0604020202020204" pitchFamily="34" charset="0"/>
                        </a:rPr>
                        <a:t>/</a:t>
                      </a:r>
                      <a:r>
                        <a:rPr lang="ja-JP" altLang="en-US" sz="800" b="1">
                          <a:solidFill>
                            <a:schemeClr val="accent2"/>
                          </a:solidFill>
                          <a:latin typeface="+mn-ea"/>
                          <a:cs typeface="Arial" panose="020B0604020202020204" pitchFamily="34" charset="0"/>
                        </a:rPr>
                        <a:t>●●のフィールドワーク</a:t>
                      </a:r>
                      <a:endParaRPr lang="en-US" altLang="ja-JP" sz="800" b="1" dirty="0">
                        <a:solidFill>
                          <a:schemeClr val="accent2"/>
                        </a:solidFill>
                        <a:latin typeface="+mn-ea"/>
                        <a:cs typeface="Arial" panose="020B0604020202020204" pitchFamily="34" charset="0"/>
                      </a:endParaRPr>
                    </a:p>
                    <a:p>
                      <a:r>
                        <a:rPr lang="en-US" altLang="ja-JP" sz="800" b="1" dirty="0">
                          <a:solidFill>
                            <a:schemeClr val="accent2"/>
                          </a:solidFill>
                          <a:latin typeface="+mn-ea"/>
                          <a:cs typeface="Arial" panose="020B0604020202020204" pitchFamily="34" charset="0"/>
                        </a:rPr>
                        <a:t>(</a:t>
                      </a:r>
                      <a:r>
                        <a:rPr lang="ja-JP" altLang="en-US" sz="800" b="1">
                          <a:solidFill>
                            <a:schemeClr val="accent2"/>
                          </a:solidFill>
                          <a:latin typeface="+mn-ea"/>
                          <a:cs typeface="Arial" panose="020B0604020202020204" pitchFamily="34" charset="0"/>
                        </a:rPr>
                        <a:t>計</a:t>
                      </a:r>
                      <a:r>
                        <a:rPr lang="en-US" altLang="ja-JP" sz="800" b="1" dirty="0">
                          <a:solidFill>
                            <a:schemeClr val="accent2"/>
                          </a:solidFill>
                          <a:latin typeface="+mn-ea"/>
                          <a:cs typeface="Arial" panose="020B0604020202020204" pitchFamily="34" charset="0"/>
                        </a:rPr>
                        <a:t>XX</a:t>
                      </a:r>
                      <a:r>
                        <a:rPr lang="ja-JP" altLang="en-US" sz="800" b="1">
                          <a:solidFill>
                            <a:schemeClr val="accent2"/>
                          </a:solidFill>
                          <a:latin typeface="+mn-ea"/>
                          <a:cs typeface="Arial" panose="020B0604020202020204" pitchFamily="34" charset="0"/>
                        </a:rPr>
                        <a:t>時間</a:t>
                      </a:r>
                      <a:r>
                        <a:rPr lang="en-US" altLang="ja-JP" sz="800" b="1" dirty="0">
                          <a:solidFill>
                            <a:schemeClr val="accent2"/>
                          </a:solidFill>
                          <a:latin typeface="+mn-ea"/>
                          <a:cs typeface="Arial" panose="020B0604020202020204" pitchFamily="34" charset="0"/>
                        </a:rPr>
                        <a:t>)</a:t>
                      </a:r>
                      <a:endParaRPr kumimoji="1" lang="ja-JP" altLang="en-US" sz="800"/>
                    </a:p>
                  </a:txBody>
                  <a:tcPr>
                    <a:lnR w="9525" cap="flat" cmpd="sng" algn="ctr">
                      <a:solidFill>
                        <a:srgbClr val="FF0000"/>
                      </a:solidFill>
                      <a:prstDash val="solid"/>
                      <a:round/>
                      <a:headEnd type="none" w="med" len="med"/>
                      <a:tailEnd type="none" w="med" len="med"/>
                    </a:lnR>
                  </a:tcPr>
                </a:tc>
                <a:extLst>
                  <a:ext uri="{0D108BD9-81ED-4DB2-BD59-A6C34878D82A}">
                    <a16:rowId xmlns:a16="http://schemas.microsoft.com/office/drawing/2014/main" val="568025398"/>
                  </a:ext>
                </a:extLst>
              </a:tr>
              <a:tr h="293834">
                <a:tc>
                  <a:txBody>
                    <a:bodyPr/>
                    <a:lstStyle/>
                    <a:p>
                      <a:r>
                        <a:rPr kumimoji="1" lang="ja-JP" altLang="en-US" sz="800"/>
                        <a:t>共同研究</a:t>
                      </a:r>
                    </a:p>
                  </a:txBody>
                  <a:tcPr>
                    <a:lnL w="9525" cap="flat" cmpd="sng" algn="ctr">
                      <a:solidFill>
                        <a:srgbClr val="FF0000"/>
                      </a:solidFill>
                      <a:prstDash val="solid"/>
                      <a:round/>
                      <a:headEnd type="none" w="med" len="med"/>
                      <a:tailEnd type="none" w="med" len="med"/>
                    </a:lnL>
                    <a:lnB w="9525" cap="flat" cmpd="sng" algn="ctr">
                      <a:solidFill>
                        <a:srgbClr val="FF0000"/>
                      </a:solidFill>
                      <a:prstDash val="solid"/>
                      <a:round/>
                      <a:headEnd type="none" w="med" len="med"/>
                      <a:tailEnd type="none" w="med" len="med"/>
                    </a:lnB>
                  </a:tcPr>
                </a:tc>
                <a:tc>
                  <a:txBody>
                    <a:bodyPr/>
                    <a:lstStyle/>
                    <a:p>
                      <a:r>
                        <a:rPr lang="ja-JP" altLang="en-US" sz="800" b="1">
                          <a:solidFill>
                            <a:schemeClr val="accent2"/>
                          </a:solidFill>
                          <a:latin typeface="+mn-ea"/>
                          <a:cs typeface="Arial" panose="020B0604020202020204" pitchFamily="34" charset="0"/>
                        </a:rPr>
                        <a:t>社員と学生による●●研究</a:t>
                      </a:r>
                      <a:r>
                        <a:rPr lang="en-US" altLang="ja-JP" sz="800" b="1" dirty="0">
                          <a:solidFill>
                            <a:schemeClr val="accent2"/>
                          </a:solidFill>
                          <a:latin typeface="+mn-ea"/>
                          <a:cs typeface="Arial" panose="020B0604020202020204" pitchFamily="34" charset="0"/>
                        </a:rPr>
                        <a:t>(</a:t>
                      </a:r>
                      <a:r>
                        <a:rPr lang="ja-JP" altLang="en-US" sz="800" b="1">
                          <a:solidFill>
                            <a:schemeClr val="accent2"/>
                          </a:solidFill>
                          <a:latin typeface="+mn-ea"/>
                          <a:cs typeface="Arial" panose="020B0604020202020204" pitchFamily="34" charset="0"/>
                        </a:rPr>
                        <a:t>計</a:t>
                      </a:r>
                      <a:r>
                        <a:rPr lang="en-US" altLang="ja-JP" sz="800" b="1" dirty="0">
                          <a:solidFill>
                            <a:schemeClr val="accent2"/>
                          </a:solidFill>
                          <a:latin typeface="+mn-ea"/>
                          <a:cs typeface="Arial" panose="020B0604020202020204" pitchFamily="34" charset="0"/>
                        </a:rPr>
                        <a:t>XX</a:t>
                      </a:r>
                      <a:r>
                        <a:rPr lang="ja-JP" altLang="en-US" sz="800" b="1">
                          <a:solidFill>
                            <a:schemeClr val="accent2"/>
                          </a:solidFill>
                          <a:latin typeface="+mn-ea"/>
                          <a:cs typeface="Arial" panose="020B0604020202020204" pitchFamily="34" charset="0"/>
                        </a:rPr>
                        <a:t>時間</a:t>
                      </a:r>
                      <a:r>
                        <a:rPr lang="en-US" altLang="ja-JP" sz="800" b="1" dirty="0">
                          <a:solidFill>
                            <a:schemeClr val="accent2"/>
                          </a:solidFill>
                          <a:latin typeface="+mn-ea"/>
                          <a:cs typeface="Arial" panose="020B0604020202020204" pitchFamily="34" charset="0"/>
                        </a:rPr>
                        <a:t>)</a:t>
                      </a:r>
                      <a:endParaRPr kumimoji="1" lang="ja-JP" altLang="en-US" sz="800"/>
                    </a:p>
                  </a:txBody>
                  <a:tcPr>
                    <a:lnR w="9525" cap="flat" cmpd="sng" algn="ctr">
                      <a:solidFill>
                        <a:srgbClr val="FF0000"/>
                      </a:solidFill>
                      <a:prstDash val="solid"/>
                      <a:round/>
                      <a:headEnd type="none" w="med" len="med"/>
                      <a:tailEnd type="none" w="med" len="med"/>
                    </a:lnR>
                    <a:lnB w="9525" cap="flat" cmpd="sng" algn="ctr">
                      <a:solidFill>
                        <a:srgbClr val="FF0000"/>
                      </a:solidFill>
                      <a:prstDash val="solid"/>
                      <a:round/>
                      <a:headEnd type="none" w="med" len="med"/>
                      <a:tailEnd type="none" w="med" len="med"/>
                    </a:lnB>
                  </a:tcPr>
                </a:tc>
                <a:extLst>
                  <a:ext uri="{0D108BD9-81ED-4DB2-BD59-A6C34878D82A}">
                    <a16:rowId xmlns:a16="http://schemas.microsoft.com/office/drawing/2014/main" val="3229724362"/>
                  </a:ext>
                </a:extLst>
              </a:tr>
            </a:tbl>
          </a:graphicData>
        </a:graphic>
      </p:graphicFrame>
      <p:graphicFrame>
        <p:nvGraphicFramePr>
          <p:cNvPr id="35" name="表 34">
            <a:extLst>
              <a:ext uri="{FF2B5EF4-FFF2-40B4-BE49-F238E27FC236}">
                <a16:creationId xmlns:a16="http://schemas.microsoft.com/office/drawing/2014/main" id="{862A1620-3B32-5320-929A-0682D7015DB1}"/>
              </a:ext>
            </a:extLst>
          </p:cNvPr>
          <p:cNvGraphicFramePr>
            <a:graphicFrameLocks noGrp="1"/>
          </p:cNvGraphicFramePr>
          <p:nvPr/>
        </p:nvGraphicFramePr>
        <p:xfrm>
          <a:off x="3653756" y="2690325"/>
          <a:ext cx="2602280" cy="978184"/>
        </p:xfrm>
        <a:graphic>
          <a:graphicData uri="http://schemas.openxmlformats.org/drawingml/2006/table">
            <a:tbl>
              <a:tblPr>
                <a:tableStyleId>{5C22544A-7EE6-4342-B048-85BDC9FD1C3A}</a:tableStyleId>
              </a:tblPr>
              <a:tblGrid>
                <a:gridCol w="1891367">
                  <a:extLst>
                    <a:ext uri="{9D8B030D-6E8A-4147-A177-3AD203B41FA5}">
                      <a16:colId xmlns:a16="http://schemas.microsoft.com/office/drawing/2014/main" val="1101145119"/>
                    </a:ext>
                  </a:extLst>
                </a:gridCol>
                <a:gridCol w="710913">
                  <a:extLst>
                    <a:ext uri="{9D8B030D-6E8A-4147-A177-3AD203B41FA5}">
                      <a16:colId xmlns:a16="http://schemas.microsoft.com/office/drawing/2014/main" val="2547611019"/>
                    </a:ext>
                  </a:extLst>
                </a:gridCol>
              </a:tblGrid>
              <a:tr h="244546">
                <a:tc gridSpan="2">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000" b="1" dirty="0">
                          <a:solidFill>
                            <a:schemeClr val="tx1"/>
                          </a:solidFill>
                          <a:latin typeface="+mn-ea"/>
                          <a:cs typeface="Arial" panose="020B0604020202020204" pitchFamily="34" charset="0"/>
                        </a:rPr>
                        <a:t>&lt;</a:t>
                      </a:r>
                      <a:r>
                        <a:rPr lang="ja-JP" altLang="en-US" sz="1000" b="1">
                          <a:solidFill>
                            <a:schemeClr val="tx1"/>
                          </a:solidFill>
                          <a:latin typeface="+mn-ea"/>
                          <a:cs typeface="Arial" panose="020B0604020202020204" pitchFamily="34" charset="0"/>
                        </a:rPr>
                        <a:t>主な育成ターゲット</a:t>
                      </a:r>
                      <a:r>
                        <a:rPr lang="en-US" altLang="ja-JP" sz="1000" b="1" dirty="0">
                          <a:solidFill>
                            <a:schemeClr val="tx1"/>
                          </a:solidFill>
                          <a:latin typeface="+mn-ea"/>
                          <a:cs typeface="Arial" panose="020B0604020202020204" pitchFamily="34" charset="0"/>
                        </a:rPr>
                        <a:t>(</a:t>
                      </a:r>
                      <a:r>
                        <a:rPr lang="ja-JP" altLang="en-US" sz="1000" b="1">
                          <a:solidFill>
                            <a:schemeClr val="tx1"/>
                          </a:solidFill>
                          <a:latin typeface="+mn-ea"/>
                          <a:cs typeface="Arial" panose="020B0604020202020204" pitchFamily="34" charset="0"/>
                        </a:rPr>
                        <a:t>受講者</a:t>
                      </a:r>
                      <a:r>
                        <a:rPr lang="en-US" altLang="ja-JP" sz="1000" b="1" dirty="0">
                          <a:solidFill>
                            <a:schemeClr val="tx1"/>
                          </a:solidFill>
                          <a:latin typeface="+mn-ea"/>
                          <a:cs typeface="Arial" panose="020B0604020202020204" pitchFamily="34" charset="0"/>
                        </a:rPr>
                        <a:t>)</a:t>
                      </a:r>
                      <a:r>
                        <a:rPr lang="ja-JP" altLang="en-US" sz="1000" b="1">
                          <a:solidFill>
                            <a:schemeClr val="tx1"/>
                          </a:solidFill>
                          <a:latin typeface="+mn-ea"/>
                          <a:cs typeface="Arial" panose="020B0604020202020204" pitchFamily="34" charset="0"/>
                        </a:rPr>
                        <a:t>と人数</a:t>
                      </a:r>
                      <a:r>
                        <a:rPr lang="en-US" altLang="ja-JP" sz="1000" b="1" dirty="0">
                          <a:solidFill>
                            <a:schemeClr val="tx1"/>
                          </a:solidFill>
                          <a:latin typeface="+mn-ea"/>
                          <a:cs typeface="Arial" panose="020B0604020202020204" pitchFamily="34" charset="0"/>
                        </a:rPr>
                        <a:t>&gt;</a:t>
                      </a:r>
                      <a:endParaRPr lang="en-US" altLang="ja-JP" sz="900" b="1" dirty="0">
                        <a:solidFill>
                          <a:schemeClr val="tx1"/>
                        </a:solidFill>
                        <a:latin typeface="+mn-ea"/>
                        <a:cs typeface="Arial" panose="020B0604020202020204" pitchFamily="34" charset="0"/>
                      </a:endParaRPr>
                    </a:p>
                  </a:txBody>
                  <a:tcPr>
                    <a:lnL w="9525" cap="flat" cmpd="sng" algn="ctr">
                      <a:solidFill>
                        <a:srgbClr val="FF0000"/>
                      </a:solidFill>
                      <a:prstDash val="solid"/>
                      <a:round/>
                      <a:headEnd type="none" w="med" len="med"/>
                      <a:tailEnd type="none" w="med" len="med"/>
                    </a:lnL>
                    <a:lnR w="9525" cap="flat" cmpd="sng" algn="ctr">
                      <a:solidFill>
                        <a:srgbClr val="FF0000"/>
                      </a:solidFill>
                      <a:prstDash val="solid"/>
                      <a:round/>
                      <a:headEnd type="none" w="med" len="med"/>
                      <a:tailEnd type="none" w="med" len="med"/>
                    </a:lnR>
                    <a:lnT w="9525" cap="flat" cmpd="sng" algn="ctr">
                      <a:solidFill>
                        <a:srgbClr val="FF0000"/>
                      </a:solidFill>
                      <a:prstDash val="solid"/>
                      <a:round/>
                      <a:headEnd type="none" w="med" len="med"/>
                      <a:tailEnd type="none" w="med" len="med"/>
                    </a:lnT>
                  </a:tcPr>
                </a:tc>
                <a:tc hMerge="1">
                  <a:txBody>
                    <a:bodyPr/>
                    <a:lstStyle/>
                    <a:p>
                      <a:endParaRPr kumimoji="1" lang="ja-JP" altLang="en-US" sz="1000"/>
                    </a:p>
                  </a:txBody>
                  <a:tcPr/>
                </a:tc>
                <a:extLst>
                  <a:ext uri="{0D108BD9-81ED-4DB2-BD59-A6C34878D82A}">
                    <a16:rowId xmlns:a16="http://schemas.microsoft.com/office/drawing/2014/main" val="2500386151"/>
                  </a:ext>
                </a:extLst>
              </a:tr>
              <a:tr h="244546">
                <a:tc>
                  <a:txBody>
                    <a:bodyPr/>
                    <a:lstStyle/>
                    <a:p>
                      <a:r>
                        <a:rPr kumimoji="1" lang="ja-JP" altLang="en-US" sz="800" b="1">
                          <a:solidFill>
                            <a:schemeClr val="accent2"/>
                          </a:solidFill>
                          <a:latin typeface="+mn-ea"/>
                          <a:cs typeface="Arial" panose="020B0604020202020204" pitchFamily="34" charset="0"/>
                        </a:rPr>
                        <a:t>自社社員</a:t>
                      </a:r>
                      <a:r>
                        <a:rPr lang="ja-JP" altLang="en-US" sz="800" b="1">
                          <a:solidFill>
                            <a:schemeClr val="accent2"/>
                          </a:solidFill>
                          <a:latin typeface="+mn-ea"/>
                          <a:cs typeface="Arial" panose="020B0604020202020204" pitchFamily="34" charset="0"/>
                        </a:rPr>
                        <a:t>●●担当人材</a:t>
                      </a:r>
                      <a:endParaRPr kumimoji="1" lang="ja-JP" altLang="en-US" sz="900"/>
                    </a:p>
                  </a:txBody>
                  <a:tcPr>
                    <a:lnL w="9525" cap="flat" cmpd="sng" algn="ctr">
                      <a:solidFill>
                        <a:srgbClr val="FF0000"/>
                      </a:solidFill>
                      <a:prstDash val="solid"/>
                      <a:round/>
                      <a:headEnd type="none" w="med" len="med"/>
                      <a:tailEnd type="none" w="med" len="med"/>
                    </a:ln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800" b="1" dirty="0">
                          <a:solidFill>
                            <a:schemeClr val="accent2"/>
                          </a:solidFill>
                          <a:latin typeface="+mn-ea"/>
                          <a:cs typeface="Arial" panose="020B0604020202020204" pitchFamily="34" charset="0"/>
                        </a:rPr>
                        <a:t>XX</a:t>
                      </a:r>
                      <a:r>
                        <a:rPr kumimoji="1" lang="ja-JP" altLang="en-US" sz="800" b="1">
                          <a:solidFill>
                            <a:schemeClr val="accent2"/>
                          </a:solidFill>
                          <a:latin typeface="+mn-ea"/>
                          <a:cs typeface="Arial" panose="020B0604020202020204" pitchFamily="34" charset="0"/>
                        </a:rPr>
                        <a:t>名</a:t>
                      </a:r>
                      <a:endParaRPr kumimoji="1" lang="ja-JP" altLang="en-US" sz="800"/>
                    </a:p>
                  </a:txBody>
                  <a:tcPr>
                    <a:lnR w="9525" cap="flat" cmpd="sng" algn="ctr">
                      <a:solidFill>
                        <a:srgbClr val="FF0000"/>
                      </a:solidFill>
                      <a:prstDash val="solid"/>
                      <a:round/>
                      <a:headEnd type="none" w="med" len="med"/>
                      <a:tailEnd type="none" w="med" len="med"/>
                    </a:lnR>
                  </a:tcPr>
                </a:tc>
                <a:extLst>
                  <a:ext uri="{0D108BD9-81ED-4DB2-BD59-A6C34878D82A}">
                    <a16:rowId xmlns:a16="http://schemas.microsoft.com/office/drawing/2014/main" val="2919425244"/>
                  </a:ext>
                </a:extLst>
              </a:tr>
              <a:tr h="244546">
                <a:tc>
                  <a:txBody>
                    <a:bodyPr/>
                    <a:lstStyle/>
                    <a:p>
                      <a:r>
                        <a:rPr kumimoji="1" lang="ja-JP" altLang="en-US" sz="800" b="1">
                          <a:solidFill>
                            <a:schemeClr val="accent2"/>
                          </a:solidFill>
                          <a:latin typeface="+mn-ea"/>
                          <a:cs typeface="Arial" panose="020B0604020202020204" pitchFamily="34" charset="0"/>
                        </a:rPr>
                        <a:t>自社社員</a:t>
                      </a:r>
                      <a:r>
                        <a:rPr lang="ja-JP" altLang="en-US" sz="800" b="1">
                          <a:solidFill>
                            <a:schemeClr val="accent2"/>
                          </a:solidFill>
                          <a:latin typeface="+mn-ea"/>
                          <a:cs typeface="Arial" panose="020B0604020202020204" pitchFamily="34" charset="0"/>
                        </a:rPr>
                        <a:t>●●担当人材</a:t>
                      </a:r>
                      <a:r>
                        <a:rPr lang="en-US" altLang="ja-JP" sz="800" b="1" dirty="0">
                          <a:solidFill>
                            <a:schemeClr val="accent2"/>
                          </a:solidFill>
                          <a:latin typeface="+mn-ea"/>
                          <a:cs typeface="Arial" panose="020B0604020202020204" pitchFamily="34" charset="0"/>
                        </a:rPr>
                        <a:t>(</a:t>
                      </a:r>
                      <a:r>
                        <a:rPr lang="ja-JP" altLang="en-US" sz="800" b="1">
                          <a:solidFill>
                            <a:schemeClr val="accent2"/>
                          </a:solidFill>
                          <a:latin typeface="+mn-ea"/>
                          <a:cs typeface="Arial" panose="020B0604020202020204" pitchFamily="34" charset="0"/>
                        </a:rPr>
                        <a:t>●年目</a:t>
                      </a:r>
                      <a:r>
                        <a:rPr lang="en-US" altLang="ja-JP" sz="800" b="1" dirty="0">
                          <a:solidFill>
                            <a:schemeClr val="accent2"/>
                          </a:solidFill>
                          <a:latin typeface="+mn-ea"/>
                          <a:cs typeface="Arial" panose="020B0604020202020204" pitchFamily="34" charset="0"/>
                        </a:rPr>
                        <a:t>)</a:t>
                      </a:r>
                      <a:endParaRPr kumimoji="1" lang="ja-JP" altLang="en-US" sz="800"/>
                    </a:p>
                  </a:txBody>
                  <a:tcPr>
                    <a:lnL w="9525" cap="flat" cmpd="sng" algn="ctr">
                      <a:solidFill>
                        <a:srgbClr val="FF0000"/>
                      </a:solidFill>
                      <a:prstDash val="solid"/>
                      <a:round/>
                      <a:headEnd type="none" w="med" len="med"/>
                      <a:tailEnd type="none" w="med" len="med"/>
                    </a:lnL>
                  </a:tcPr>
                </a:tc>
                <a:tc>
                  <a:txBody>
                    <a:bodyPr/>
                    <a:lstStyle/>
                    <a:p>
                      <a:r>
                        <a:rPr lang="en-US" altLang="ja-JP" sz="800" b="1" dirty="0">
                          <a:solidFill>
                            <a:schemeClr val="accent2"/>
                          </a:solidFill>
                          <a:latin typeface="+mn-ea"/>
                          <a:cs typeface="Arial" panose="020B0604020202020204" pitchFamily="34" charset="0"/>
                        </a:rPr>
                        <a:t>XX</a:t>
                      </a:r>
                      <a:r>
                        <a:rPr lang="ja-JP" altLang="en-US" sz="800" b="1">
                          <a:solidFill>
                            <a:schemeClr val="accent2"/>
                          </a:solidFill>
                          <a:latin typeface="+mn-ea"/>
                          <a:cs typeface="Arial" panose="020B0604020202020204" pitchFamily="34" charset="0"/>
                        </a:rPr>
                        <a:t>名</a:t>
                      </a:r>
                      <a:endParaRPr kumimoji="1" lang="ja-JP" altLang="en-US" sz="800"/>
                    </a:p>
                  </a:txBody>
                  <a:tcPr>
                    <a:lnR w="9525" cap="flat" cmpd="sng" algn="ctr">
                      <a:solidFill>
                        <a:srgbClr val="FF0000"/>
                      </a:solidFill>
                      <a:prstDash val="solid"/>
                      <a:round/>
                      <a:headEnd type="none" w="med" len="med"/>
                      <a:tailEnd type="none" w="med" len="med"/>
                    </a:lnR>
                  </a:tcPr>
                </a:tc>
                <a:extLst>
                  <a:ext uri="{0D108BD9-81ED-4DB2-BD59-A6C34878D82A}">
                    <a16:rowId xmlns:a16="http://schemas.microsoft.com/office/drawing/2014/main" val="568025398"/>
                  </a:ext>
                </a:extLst>
              </a:tr>
              <a:tr h="244546">
                <a:tc>
                  <a:txBody>
                    <a:bodyPr/>
                    <a:lstStyle/>
                    <a:p>
                      <a:r>
                        <a:rPr lang="ja-JP" altLang="en-US" sz="800" b="1">
                          <a:solidFill>
                            <a:schemeClr val="accent2"/>
                          </a:solidFill>
                          <a:latin typeface="+mn-ea"/>
                          <a:cs typeface="Arial" panose="020B0604020202020204" pitchFamily="34" charset="0"/>
                        </a:rPr>
                        <a:t>●●学校●●学部の学生</a:t>
                      </a:r>
                      <a:endParaRPr kumimoji="1" lang="ja-JP" altLang="en-US" sz="800"/>
                    </a:p>
                  </a:txBody>
                  <a:tcPr>
                    <a:lnL w="9525" cap="flat" cmpd="sng" algn="ctr">
                      <a:solidFill>
                        <a:srgbClr val="FF0000"/>
                      </a:solidFill>
                      <a:prstDash val="solid"/>
                      <a:round/>
                      <a:headEnd type="none" w="med" len="med"/>
                      <a:tailEnd type="none" w="med" len="med"/>
                    </a:lnL>
                    <a:lnB w="9525" cap="flat" cmpd="sng" algn="ctr">
                      <a:solidFill>
                        <a:srgbClr val="FF0000"/>
                      </a:solidFill>
                      <a:prstDash val="solid"/>
                      <a:round/>
                      <a:headEnd type="none" w="med" len="med"/>
                      <a:tailEnd type="none" w="med" len="med"/>
                    </a:lnB>
                  </a:tcPr>
                </a:tc>
                <a:tc>
                  <a:txBody>
                    <a:bodyPr/>
                    <a:lstStyle/>
                    <a:p>
                      <a:r>
                        <a:rPr kumimoji="1" lang="en-US" altLang="ja-JP" sz="800" b="1" dirty="0">
                          <a:solidFill>
                            <a:schemeClr val="accent2"/>
                          </a:solidFill>
                          <a:latin typeface="+mn-ea"/>
                          <a:cs typeface="Arial" panose="020B0604020202020204" pitchFamily="34" charset="0"/>
                        </a:rPr>
                        <a:t>XX</a:t>
                      </a:r>
                      <a:r>
                        <a:rPr kumimoji="1" lang="ja-JP" altLang="en-US" sz="800" b="1">
                          <a:solidFill>
                            <a:schemeClr val="accent2"/>
                          </a:solidFill>
                          <a:latin typeface="+mn-ea"/>
                          <a:cs typeface="Arial" panose="020B0604020202020204" pitchFamily="34" charset="0"/>
                        </a:rPr>
                        <a:t>名</a:t>
                      </a:r>
                      <a:endParaRPr kumimoji="1" lang="ja-JP" altLang="en-US" sz="800"/>
                    </a:p>
                  </a:txBody>
                  <a:tcPr>
                    <a:lnR w="9525" cap="flat" cmpd="sng" algn="ctr">
                      <a:solidFill>
                        <a:srgbClr val="FF0000"/>
                      </a:solidFill>
                      <a:prstDash val="solid"/>
                      <a:round/>
                      <a:headEnd type="none" w="med" len="med"/>
                      <a:tailEnd type="none" w="med" len="med"/>
                    </a:lnR>
                    <a:lnB w="9525" cap="flat" cmpd="sng" algn="ctr">
                      <a:solidFill>
                        <a:srgbClr val="FF0000"/>
                      </a:solidFill>
                      <a:prstDash val="solid"/>
                      <a:round/>
                      <a:headEnd type="none" w="med" len="med"/>
                      <a:tailEnd type="none" w="med" len="med"/>
                    </a:lnB>
                  </a:tcPr>
                </a:tc>
                <a:extLst>
                  <a:ext uri="{0D108BD9-81ED-4DB2-BD59-A6C34878D82A}">
                    <a16:rowId xmlns:a16="http://schemas.microsoft.com/office/drawing/2014/main" val="3229724362"/>
                  </a:ext>
                </a:extLst>
              </a:tr>
            </a:tbl>
          </a:graphicData>
        </a:graphic>
      </p:graphicFrame>
    </p:spTree>
    <p:extLst>
      <p:ext uri="{BB962C8B-B14F-4D97-AF65-F5344CB8AC3E}">
        <p14:creationId xmlns:p14="http://schemas.microsoft.com/office/powerpoint/2010/main" val="62002445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直線コネクタ 2">
            <a:extLst>
              <a:ext uri="{FF2B5EF4-FFF2-40B4-BE49-F238E27FC236}">
                <a16:creationId xmlns:a16="http://schemas.microsoft.com/office/drawing/2014/main" id="{4B4F8BA1-7AA1-2000-544A-00D84A53F930}"/>
              </a:ext>
            </a:extLst>
          </p:cNvPr>
          <p:cNvCxnSpPr>
            <a:cxnSpLocks/>
          </p:cNvCxnSpPr>
          <p:nvPr/>
        </p:nvCxnSpPr>
        <p:spPr>
          <a:xfrm>
            <a:off x="200472" y="2996952"/>
            <a:ext cx="9505056" cy="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6" name="正方形/長方形 5">
            <a:extLst>
              <a:ext uri="{FF2B5EF4-FFF2-40B4-BE49-F238E27FC236}">
                <a16:creationId xmlns:a16="http://schemas.microsoft.com/office/drawing/2014/main" id="{34F4FBB7-5D55-48AC-1B56-254C8D24DDF2}"/>
              </a:ext>
            </a:extLst>
          </p:cNvPr>
          <p:cNvSpPr/>
          <p:nvPr/>
        </p:nvSpPr>
        <p:spPr>
          <a:xfrm>
            <a:off x="206660" y="2492896"/>
            <a:ext cx="9426860" cy="41286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b="1">
                <a:solidFill>
                  <a:schemeClr val="tx1"/>
                </a:solidFill>
                <a:latin typeface="+mn-ea"/>
                <a:cs typeface="Arial" panose="020B0604020202020204" pitchFamily="34" charset="0"/>
              </a:rPr>
              <a:t>２．背景・目的</a:t>
            </a:r>
            <a:endParaRPr lang="en-US" altLang="ja-JP" sz="2400" b="1">
              <a:solidFill>
                <a:schemeClr val="tx1"/>
              </a:solidFill>
              <a:latin typeface="+mn-ea"/>
              <a:cs typeface="Arial" panose="020B0604020202020204" pitchFamily="34" charset="0"/>
            </a:endParaRPr>
          </a:p>
        </p:txBody>
      </p:sp>
    </p:spTree>
    <p:extLst>
      <p:ext uri="{BB962C8B-B14F-4D97-AF65-F5344CB8AC3E}">
        <p14:creationId xmlns:p14="http://schemas.microsoft.com/office/powerpoint/2010/main" val="16085792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517065"/>
          </a:xfrm>
        </p:spPr>
        <p:txBody>
          <a:bodyPr>
            <a:spAutoFit/>
          </a:bodyPr>
          <a:lstStyle/>
          <a:p>
            <a:r>
              <a:rPr lang="ja-JP" altLang="en-US" sz="1200"/>
              <a:t>申請者の中長期の経営戦略・事業戦略の全体像と説明してください。</a:t>
            </a:r>
            <a:endParaRPr lang="en-US" altLang="ja-JP" sz="1200" dirty="0"/>
          </a:p>
          <a:p>
            <a:r>
              <a:rPr lang="ja-JP" altLang="en-US" sz="1200"/>
              <a:t>その中で共同講座を設置する背景・目的につながる部分については詳細を説明してください。</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dirty="0"/>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2-1</a:t>
            </a:r>
            <a:r>
              <a:rPr lang="ja-JP" altLang="en-US"/>
              <a:t>．中長期の経営戦略・事業戦略</a:t>
            </a:r>
          </a:p>
        </p:txBody>
      </p:sp>
      <p:sp>
        <p:nvSpPr>
          <p:cNvPr id="29" name="正方形/長方形 28">
            <a:extLst>
              <a:ext uri="{FF2B5EF4-FFF2-40B4-BE49-F238E27FC236}">
                <a16:creationId xmlns:a16="http://schemas.microsoft.com/office/drawing/2014/main" id="{6C1D3FEC-F257-FFCD-D1E0-5ADF8FE8F9BF}"/>
              </a:ext>
            </a:extLst>
          </p:cNvPr>
          <p:cNvSpPr/>
          <p:nvPr/>
        </p:nvSpPr>
        <p:spPr>
          <a:xfrm>
            <a:off x="416496" y="2040990"/>
            <a:ext cx="9097048" cy="773408"/>
          </a:xfrm>
          <a:prstGeom prst="rect">
            <a:avLst/>
          </a:prstGeom>
          <a:no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1100" b="1">
                <a:solidFill>
                  <a:schemeClr val="accent2"/>
                </a:solidFill>
                <a:latin typeface="+mn-ea"/>
                <a:cs typeface="Arial" panose="020B0604020202020204" pitchFamily="34" charset="0"/>
              </a:rPr>
              <a:t>自社・業界の経営課題</a:t>
            </a:r>
            <a:endParaRPr kumimoji="1" lang="en-US" altLang="ja-JP" sz="1100" b="1" dirty="0">
              <a:solidFill>
                <a:schemeClr val="accent2"/>
              </a:solidFill>
              <a:latin typeface="+mn-ea"/>
              <a:cs typeface="Arial" panose="020B0604020202020204" pitchFamily="34" charset="0"/>
            </a:endParaRPr>
          </a:p>
          <a:p>
            <a:r>
              <a:rPr lang="ja-JP" altLang="en-US" sz="1100">
                <a:solidFill>
                  <a:schemeClr val="accent2"/>
                </a:solidFill>
              </a:rPr>
              <a:t>弊社は、●●業界において、●●を主な事業領域としている。本領域において、●●などが勃興しているなか、弊社の●●事業の現状としては</a:t>
            </a:r>
            <a:r>
              <a:rPr lang="en-US" altLang="ja-JP" sz="1100" dirty="0">
                <a:solidFill>
                  <a:schemeClr val="accent2"/>
                </a:solidFill>
              </a:rPr>
              <a:t>…</a:t>
            </a:r>
          </a:p>
        </p:txBody>
      </p:sp>
      <p:sp>
        <p:nvSpPr>
          <p:cNvPr id="31" name="テキスト ボックス 30">
            <a:extLst>
              <a:ext uri="{FF2B5EF4-FFF2-40B4-BE49-F238E27FC236}">
                <a16:creationId xmlns:a16="http://schemas.microsoft.com/office/drawing/2014/main" id="{4490BCDC-8575-0AD3-4642-8A910BFB443C}"/>
              </a:ext>
            </a:extLst>
          </p:cNvPr>
          <p:cNvSpPr txBox="1"/>
          <p:nvPr/>
        </p:nvSpPr>
        <p:spPr>
          <a:xfrm>
            <a:off x="344488" y="1700808"/>
            <a:ext cx="4954656" cy="276999"/>
          </a:xfrm>
          <a:prstGeom prst="rect">
            <a:avLst/>
          </a:prstGeom>
          <a:noFill/>
        </p:spPr>
        <p:txBody>
          <a:bodyPr wrap="square">
            <a:spAutoFit/>
          </a:bodyPr>
          <a:lstStyle/>
          <a:p>
            <a:pPr marL="0" indent="0">
              <a:buNone/>
            </a:pPr>
            <a:r>
              <a:rPr lang="ja-JP" altLang="en-US" sz="1200">
                <a:solidFill>
                  <a:schemeClr val="accent2"/>
                </a:solidFill>
              </a:rPr>
              <a:t>（記載例）</a:t>
            </a:r>
            <a:endParaRPr lang="en-US" altLang="ja-JP" sz="1200">
              <a:solidFill>
                <a:schemeClr val="accent2"/>
              </a:solidFill>
            </a:endParaRPr>
          </a:p>
        </p:txBody>
      </p:sp>
      <p:sp>
        <p:nvSpPr>
          <p:cNvPr id="6" name="正方形/長方形 5">
            <a:extLst>
              <a:ext uri="{FF2B5EF4-FFF2-40B4-BE49-F238E27FC236}">
                <a16:creationId xmlns:a16="http://schemas.microsoft.com/office/drawing/2014/main" id="{B55E0F93-9DCF-522D-F548-E7D083D1A230}"/>
              </a:ext>
            </a:extLst>
          </p:cNvPr>
          <p:cNvSpPr/>
          <p:nvPr/>
        </p:nvSpPr>
        <p:spPr>
          <a:xfrm>
            <a:off x="416496" y="4149080"/>
            <a:ext cx="2102128" cy="1638384"/>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市場環境の変化</a:t>
            </a:r>
          </a:p>
        </p:txBody>
      </p:sp>
      <p:sp>
        <p:nvSpPr>
          <p:cNvPr id="7" name="正方形/長方形 6">
            <a:extLst>
              <a:ext uri="{FF2B5EF4-FFF2-40B4-BE49-F238E27FC236}">
                <a16:creationId xmlns:a16="http://schemas.microsoft.com/office/drawing/2014/main" id="{CAD1A610-DB9C-B658-0224-E3A063C6B8EB}"/>
              </a:ext>
            </a:extLst>
          </p:cNvPr>
          <p:cNvSpPr/>
          <p:nvPr/>
        </p:nvSpPr>
        <p:spPr>
          <a:xfrm>
            <a:off x="481556" y="4521667"/>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●●技術の成熟</a:t>
            </a:r>
          </a:p>
        </p:txBody>
      </p:sp>
      <p:sp>
        <p:nvSpPr>
          <p:cNvPr id="8" name="正方形/長方形 7">
            <a:extLst>
              <a:ext uri="{FF2B5EF4-FFF2-40B4-BE49-F238E27FC236}">
                <a16:creationId xmlns:a16="http://schemas.microsoft.com/office/drawing/2014/main" id="{EABCFF67-6584-F3E4-3240-940B0C85B948}"/>
              </a:ext>
            </a:extLst>
          </p:cNvPr>
          <p:cNvSpPr/>
          <p:nvPr/>
        </p:nvSpPr>
        <p:spPr>
          <a:xfrm>
            <a:off x="481556" y="4926556"/>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●●市場の縮小</a:t>
            </a:r>
          </a:p>
        </p:txBody>
      </p:sp>
      <p:sp>
        <p:nvSpPr>
          <p:cNvPr id="9" name="正方形/長方形 8">
            <a:extLst>
              <a:ext uri="{FF2B5EF4-FFF2-40B4-BE49-F238E27FC236}">
                <a16:creationId xmlns:a16="http://schemas.microsoft.com/office/drawing/2014/main" id="{0D309E6A-1FEA-C963-9783-D1C7D201536B}"/>
              </a:ext>
            </a:extLst>
          </p:cNvPr>
          <p:cNvSpPr/>
          <p:nvPr/>
        </p:nvSpPr>
        <p:spPr>
          <a:xfrm>
            <a:off x="416496" y="2861573"/>
            <a:ext cx="9097048" cy="773408"/>
          </a:xfrm>
          <a:prstGeom prst="rect">
            <a:avLst/>
          </a:prstGeom>
          <a:no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1100" b="1">
                <a:solidFill>
                  <a:schemeClr val="accent2"/>
                </a:solidFill>
                <a:latin typeface="+mn-ea"/>
                <a:cs typeface="Arial" panose="020B0604020202020204" pitchFamily="34" charset="0"/>
              </a:rPr>
              <a:t>上記を踏まえた経営戦略・事業戦略</a:t>
            </a:r>
            <a:endParaRPr kumimoji="1" lang="en-US" altLang="ja-JP" sz="1100" b="1">
              <a:solidFill>
                <a:schemeClr val="accent2"/>
              </a:solidFill>
              <a:latin typeface="+mn-ea"/>
              <a:cs typeface="Arial" panose="020B0604020202020204" pitchFamily="34" charset="0"/>
            </a:endParaRPr>
          </a:p>
          <a:p>
            <a:r>
              <a:rPr lang="ja-JP" altLang="en-US" sz="1100">
                <a:solidFill>
                  <a:schemeClr val="accent2"/>
                </a:solidFill>
              </a:rPr>
              <a:t>今後、弊社の●●事業においては、●●を踏まえた商品開発や●●への事業転換が今後不可欠。</a:t>
            </a:r>
            <a:br>
              <a:rPr lang="en-US" altLang="ja-JP" sz="1100">
                <a:solidFill>
                  <a:schemeClr val="accent2"/>
                </a:solidFill>
              </a:rPr>
            </a:br>
            <a:r>
              <a:rPr lang="ja-JP" altLang="en-US" sz="1100">
                <a:solidFill>
                  <a:schemeClr val="accent2"/>
                </a:solidFill>
              </a:rPr>
              <a:t>特に●●領域へのシフトについては</a:t>
            </a:r>
            <a:r>
              <a:rPr lang="en-US" altLang="ja-JP" sz="1100">
                <a:solidFill>
                  <a:schemeClr val="accent2"/>
                </a:solidFill>
              </a:rPr>
              <a:t>…</a:t>
            </a:r>
            <a:endParaRPr lang="ja-JP" altLang="en-US" sz="1100">
              <a:solidFill>
                <a:schemeClr val="accent2"/>
              </a:solidFill>
            </a:endParaRPr>
          </a:p>
        </p:txBody>
      </p:sp>
      <p:sp>
        <p:nvSpPr>
          <p:cNvPr id="10" name="正方形/長方形 9">
            <a:extLst>
              <a:ext uri="{FF2B5EF4-FFF2-40B4-BE49-F238E27FC236}">
                <a16:creationId xmlns:a16="http://schemas.microsoft.com/office/drawing/2014/main" id="{FF70F65C-FC21-222E-2642-321F117FC3F3}"/>
              </a:ext>
            </a:extLst>
          </p:cNvPr>
          <p:cNvSpPr/>
          <p:nvPr/>
        </p:nvSpPr>
        <p:spPr>
          <a:xfrm>
            <a:off x="2648744" y="4149080"/>
            <a:ext cx="2102128" cy="1638384"/>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自社の現状と経営課題</a:t>
            </a:r>
          </a:p>
        </p:txBody>
      </p:sp>
      <p:sp>
        <p:nvSpPr>
          <p:cNvPr id="18" name="正方形/長方形 17">
            <a:extLst>
              <a:ext uri="{FF2B5EF4-FFF2-40B4-BE49-F238E27FC236}">
                <a16:creationId xmlns:a16="http://schemas.microsoft.com/office/drawing/2014/main" id="{E819EE88-09C3-42BF-84BA-61CE29908DEB}"/>
              </a:ext>
            </a:extLst>
          </p:cNvPr>
          <p:cNvSpPr/>
          <p:nvPr/>
        </p:nvSpPr>
        <p:spPr>
          <a:xfrm>
            <a:off x="416496" y="5949280"/>
            <a:ext cx="4334376" cy="773408"/>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経営・事業戦略</a:t>
            </a:r>
          </a:p>
        </p:txBody>
      </p:sp>
      <p:sp>
        <p:nvSpPr>
          <p:cNvPr id="19" name="正方形/長方形 18">
            <a:extLst>
              <a:ext uri="{FF2B5EF4-FFF2-40B4-BE49-F238E27FC236}">
                <a16:creationId xmlns:a16="http://schemas.microsoft.com/office/drawing/2014/main" id="{21BD2CC6-062A-6300-E3A5-77F64812EFF9}"/>
              </a:ext>
            </a:extLst>
          </p:cNvPr>
          <p:cNvSpPr/>
          <p:nvPr/>
        </p:nvSpPr>
        <p:spPr>
          <a:xfrm>
            <a:off x="5160845" y="4160236"/>
            <a:ext cx="4312431" cy="2419593"/>
          </a:xfrm>
          <a:prstGeom prst="rect">
            <a:avLst/>
          </a:prstGeom>
          <a:solidFill>
            <a:schemeClr val="accent3">
              <a:lumMod val="20000"/>
              <a:lumOff val="80000"/>
            </a:schemeClr>
          </a:solidFill>
          <a:ln w="28575">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●●領域へのシフト</a:t>
            </a:r>
            <a:endParaRPr kumimoji="1" lang="en-US" altLang="ja-JP" sz="1100" b="1">
              <a:solidFill>
                <a:schemeClr val="accent2"/>
              </a:solidFill>
              <a:latin typeface="+mn-ea"/>
              <a:cs typeface="Arial" panose="020B0604020202020204" pitchFamily="34" charset="0"/>
            </a:endParaRPr>
          </a:p>
          <a:p>
            <a:endParaRPr lang="en-US" altLang="ja-JP" sz="1100" b="1">
              <a:solidFill>
                <a:schemeClr val="accent2"/>
              </a:solidFill>
              <a:latin typeface="+mn-ea"/>
              <a:cs typeface="Arial" panose="020B0604020202020204" pitchFamily="34" charset="0"/>
            </a:endParaRPr>
          </a:p>
          <a:p>
            <a:r>
              <a:rPr kumimoji="1" lang="ja-JP" altLang="en-US" sz="1100" b="1">
                <a:solidFill>
                  <a:schemeClr val="accent2"/>
                </a:solidFill>
                <a:latin typeface="+mn-ea"/>
                <a:cs typeface="Arial" panose="020B0604020202020204" pitchFamily="34" charset="0"/>
              </a:rPr>
              <a:t>（概要）</a:t>
            </a:r>
            <a:endParaRPr kumimoji="1" lang="en-US" altLang="ja-JP" sz="1100" b="1">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lang="ja-JP" altLang="en-US" sz="1100">
                <a:solidFill>
                  <a:schemeClr val="accent2"/>
                </a:solidFill>
                <a:latin typeface="+mn-ea"/>
                <a:cs typeface="Arial" panose="020B0604020202020204" pitchFamily="34" charset="0"/>
              </a:rPr>
              <a:t>ああああ</a:t>
            </a:r>
            <a:endParaRPr lang="en-US" altLang="ja-JP" sz="1100">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lang="ja-JP" altLang="en-US" sz="1100">
                <a:solidFill>
                  <a:schemeClr val="accent2"/>
                </a:solidFill>
                <a:latin typeface="+mn-ea"/>
                <a:cs typeface="Arial" panose="020B0604020202020204" pitchFamily="34" charset="0"/>
              </a:rPr>
              <a:t>ああああ</a:t>
            </a:r>
            <a:endParaRPr lang="en-US" altLang="ja-JP" sz="1100">
              <a:solidFill>
                <a:schemeClr val="accent2"/>
              </a:solidFill>
              <a:latin typeface="+mn-ea"/>
              <a:cs typeface="Arial" panose="020B0604020202020204" pitchFamily="34" charset="0"/>
            </a:endParaRPr>
          </a:p>
          <a:p>
            <a:endParaRPr lang="en-US" altLang="ja-JP" sz="1100" b="1">
              <a:solidFill>
                <a:schemeClr val="accent2"/>
              </a:solidFill>
              <a:latin typeface="+mn-ea"/>
              <a:cs typeface="Arial" panose="020B0604020202020204" pitchFamily="34" charset="0"/>
            </a:endParaRPr>
          </a:p>
          <a:p>
            <a:r>
              <a:rPr kumimoji="1" lang="ja-JP" altLang="en-US" sz="1100" b="1">
                <a:solidFill>
                  <a:schemeClr val="accent2"/>
                </a:solidFill>
                <a:latin typeface="+mn-ea"/>
                <a:cs typeface="Arial" panose="020B0604020202020204" pitchFamily="34" charset="0"/>
              </a:rPr>
              <a:t>（目標・成果指標）</a:t>
            </a:r>
            <a:endParaRPr kumimoji="1" lang="en-US" altLang="ja-JP" sz="1100" b="1">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lang="ja-JP" altLang="en-US" sz="1100">
                <a:solidFill>
                  <a:schemeClr val="accent2"/>
                </a:solidFill>
                <a:latin typeface="+mn-ea"/>
                <a:cs typeface="Arial" panose="020B0604020202020204" pitchFamily="34" charset="0"/>
              </a:rPr>
              <a:t>ああああ</a:t>
            </a:r>
            <a:endParaRPr lang="en-US" altLang="ja-JP" sz="1100">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lang="ja-JP" altLang="en-US" sz="1100">
                <a:solidFill>
                  <a:schemeClr val="accent2"/>
                </a:solidFill>
                <a:latin typeface="+mn-ea"/>
                <a:cs typeface="Arial" panose="020B0604020202020204" pitchFamily="34" charset="0"/>
              </a:rPr>
              <a:t>ああああ</a:t>
            </a:r>
            <a:endParaRPr lang="en-US" altLang="ja-JP" sz="1100" b="1">
              <a:solidFill>
                <a:schemeClr val="accent2"/>
              </a:solidFill>
              <a:latin typeface="+mn-ea"/>
              <a:cs typeface="Arial" panose="020B0604020202020204" pitchFamily="34" charset="0"/>
            </a:endParaRPr>
          </a:p>
          <a:p>
            <a:endParaRPr lang="en-US" altLang="ja-JP" sz="1100" b="1">
              <a:solidFill>
                <a:schemeClr val="accent2"/>
              </a:solidFill>
              <a:latin typeface="+mn-ea"/>
              <a:cs typeface="Arial" panose="020B0604020202020204" pitchFamily="34" charset="0"/>
            </a:endParaRPr>
          </a:p>
          <a:p>
            <a:r>
              <a:rPr kumimoji="1" lang="ja-JP" altLang="en-US" sz="1100" b="1">
                <a:solidFill>
                  <a:schemeClr val="accent2"/>
                </a:solidFill>
                <a:latin typeface="+mn-ea"/>
                <a:cs typeface="Arial" panose="020B0604020202020204" pitchFamily="34" charset="0"/>
              </a:rPr>
              <a:t>（これまでの取組と課題）</a:t>
            </a:r>
            <a:endParaRPr kumimoji="1" lang="en-US" altLang="ja-JP" sz="1100" b="1">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これまで、●●を中心に実施し</a:t>
            </a:r>
            <a:r>
              <a:rPr kumimoji="1" lang="en-US" altLang="ja-JP" sz="1100">
                <a:solidFill>
                  <a:schemeClr val="accent2"/>
                </a:solidFill>
                <a:latin typeface="+mn-ea"/>
                <a:cs typeface="Arial" panose="020B0604020202020204" pitchFamily="34" charset="0"/>
              </a:rPr>
              <a:t>…</a:t>
            </a:r>
          </a:p>
          <a:p>
            <a:pPr marL="171450" indent="-171450">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一方、●●については十分な成果が出ず</a:t>
            </a:r>
            <a:r>
              <a:rPr kumimoji="1" lang="en-US" altLang="ja-JP" sz="1100">
                <a:solidFill>
                  <a:schemeClr val="accent2"/>
                </a:solidFill>
                <a:latin typeface="+mn-ea"/>
                <a:cs typeface="Arial" panose="020B0604020202020204" pitchFamily="34" charset="0"/>
              </a:rPr>
              <a:t>…</a:t>
            </a:r>
            <a:endParaRPr kumimoji="1" lang="ja-JP" altLang="en-US" sz="1100">
              <a:solidFill>
                <a:schemeClr val="accent2"/>
              </a:solidFill>
              <a:latin typeface="+mn-ea"/>
              <a:cs typeface="Arial" panose="020B0604020202020204" pitchFamily="34" charset="0"/>
            </a:endParaRPr>
          </a:p>
        </p:txBody>
      </p:sp>
      <p:sp>
        <p:nvSpPr>
          <p:cNvPr id="20" name="正方形/長方形 19">
            <a:extLst>
              <a:ext uri="{FF2B5EF4-FFF2-40B4-BE49-F238E27FC236}">
                <a16:creationId xmlns:a16="http://schemas.microsoft.com/office/drawing/2014/main" id="{76752FFB-C925-6501-36D5-37A6C773221A}"/>
              </a:ext>
            </a:extLst>
          </p:cNvPr>
          <p:cNvSpPr/>
          <p:nvPr/>
        </p:nvSpPr>
        <p:spPr>
          <a:xfrm>
            <a:off x="546616" y="6218164"/>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●●の推進</a:t>
            </a:r>
          </a:p>
        </p:txBody>
      </p:sp>
      <p:sp>
        <p:nvSpPr>
          <p:cNvPr id="26" name="正方形/長方形 25">
            <a:extLst>
              <a:ext uri="{FF2B5EF4-FFF2-40B4-BE49-F238E27FC236}">
                <a16:creationId xmlns:a16="http://schemas.microsoft.com/office/drawing/2014/main" id="{A29AA47B-467C-A603-7BFD-06E1EF241834}"/>
              </a:ext>
            </a:extLst>
          </p:cNvPr>
          <p:cNvSpPr/>
          <p:nvPr/>
        </p:nvSpPr>
        <p:spPr>
          <a:xfrm>
            <a:off x="2630827" y="6218164"/>
            <a:ext cx="1972008" cy="361668"/>
          </a:xfrm>
          <a:prstGeom prst="rect">
            <a:avLst/>
          </a:prstGeom>
          <a:solidFill>
            <a:schemeClr val="accent3">
              <a:lumMod val="20000"/>
              <a:lumOff val="80000"/>
            </a:schemeClr>
          </a:solidFill>
          <a:ln w="28575">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●●領域へのシフト</a:t>
            </a:r>
          </a:p>
        </p:txBody>
      </p:sp>
      <p:sp>
        <p:nvSpPr>
          <p:cNvPr id="30" name="正方形/長方形 29">
            <a:extLst>
              <a:ext uri="{FF2B5EF4-FFF2-40B4-BE49-F238E27FC236}">
                <a16:creationId xmlns:a16="http://schemas.microsoft.com/office/drawing/2014/main" id="{59DDE88D-8D96-CCD8-1145-645464F65A1D}"/>
              </a:ext>
            </a:extLst>
          </p:cNvPr>
          <p:cNvSpPr/>
          <p:nvPr/>
        </p:nvSpPr>
        <p:spPr>
          <a:xfrm>
            <a:off x="481556" y="5335399"/>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●●競合の参入</a:t>
            </a:r>
          </a:p>
        </p:txBody>
      </p:sp>
      <p:sp>
        <p:nvSpPr>
          <p:cNvPr id="2" name="正方形/長方形 1">
            <a:extLst>
              <a:ext uri="{FF2B5EF4-FFF2-40B4-BE49-F238E27FC236}">
                <a16:creationId xmlns:a16="http://schemas.microsoft.com/office/drawing/2014/main" id="{7336031A-FC4E-45C7-B362-6031F62269F6}"/>
              </a:ext>
            </a:extLst>
          </p:cNvPr>
          <p:cNvSpPr/>
          <p:nvPr/>
        </p:nvSpPr>
        <p:spPr>
          <a:xfrm>
            <a:off x="2703697" y="4521667"/>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●●の不足</a:t>
            </a:r>
          </a:p>
        </p:txBody>
      </p:sp>
      <p:sp>
        <p:nvSpPr>
          <p:cNvPr id="3" name="正方形/長方形 2">
            <a:extLst>
              <a:ext uri="{FF2B5EF4-FFF2-40B4-BE49-F238E27FC236}">
                <a16:creationId xmlns:a16="http://schemas.microsoft.com/office/drawing/2014/main" id="{10E4635A-C4AD-62CE-45E5-E2D50F4D54AB}"/>
              </a:ext>
            </a:extLst>
          </p:cNvPr>
          <p:cNvSpPr/>
          <p:nvPr/>
        </p:nvSpPr>
        <p:spPr>
          <a:xfrm>
            <a:off x="2703697" y="4926556"/>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●●は好調</a:t>
            </a:r>
          </a:p>
        </p:txBody>
      </p:sp>
      <p:sp>
        <p:nvSpPr>
          <p:cNvPr id="4" name="正方形/長方形 3">
            <a:extLst>
              <a:ext uri="{FF2B5EF4-FFF2-40B4-BE49-F238E27FC236}">
                <a16:creationId xmlns:a16="http://schemas.microsoft.com/office/drawing/2014/main" id="{EF576029-8607-F2D3-DBF8-9E977F201045}"/>
              </a:ext>
            </a:extLst>
          </p:cNvPr>
          <p:cNvSpPr/>
          <p:nvPr/>
        </p:nvSpPr>
        <p:spPr>
          <a:xfrm>
            <a:off x="2703697" y="5335399"/>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●●が連携できていない</a:t>
            </a:r>
          </a:p>
        </p:txBody>
      </p:sp>
      <p:cxnSp>
        <p:nvCxnSpPr>
          <p:cNvPr id="5" name="直線コネクタ 4">
            <a:extLst>
              <a:ext uri="{FF2B5EF4-FFF2-40B4-BE49-F238E27FC236}">
                <a16:creationId xmlns:a16="http://schemas.microsoft.com/office/drawing/2014/main" id="{424E3565-F90A-866F-1DF1-76DA7019FBA9}"/>
              </a:ext>
            </a:extLst>
          </p:cNvPr>
          <p:cNvCxnSpPr>
            <a:cxnSpLocks/>
          </p:cNvCxnSpPr>
          <p:nvPr/>
        </p:nvCxnSpPr>
        <p:spPr>
          <a:xfrm>
            <a:off x="416496" y="4066994"/>
            <a:ext cx="4334376"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15" name="テキスト ボックス 14">
            <a:extLst>
              <a:ext uri="{FF2B5EF4-FFF2-40B4-BE49-F238E27FC236}">
                <a16:creationId xmlns:a16="http://schemas.microsoft.com/office/drawing/2014/main" id="{5C597D72-1EDF-46E4-6E32-9333BB5F7635}"/>
              </a:ext>
            </a:extLst>
          </p:cNvPr>
          <p:cNvSpPr txBox="1"/>
          <p:nvPr/>
        </p:nvSpPr>
        <p:spPr>
          <a:xfrm>
            <a:off x="374610" y="3737659"/>
            <a:ext cx="1944763"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経営戦略・事業戦略の概要</a:t>
            </a:r>
          </a:p>
        </p:txBody>
      </p:sp>
      <p:cxnSp>
        <p:nvCxnSpPr>
          <p:cNvPr id="24" name="直線矢印コネクタ 23">
            <a:extLst>
              <a:ext uri="{FF2B5EF4-FFF2-40B4-BE49-F238E27FC236}">
                <a16:creationId xmlns:a16="http://schemas.microsoft.com/office/drawing/2014/main" id="{5584E1D5-EB28-1568-5414-81B1D8AF487B}"/>
              </a:ext>
            </a:extLst>
          </p:cNvPr>
          <p:cNvCxnSpPr>
            <a:cxnSpLocks/>
          </p:cNvCxnSpPr>
          <p:nvPr/>
        </p:nvCxnSpPr>
        <p:spPr>
          <a:xfrm>
            <a:off x="1496616" y="5781753"/>
            <a:ext cx="0" cy="161816"/>
          </a:xfrm>
          <a:prstGeom prst="straightConnector1">
            <a:avLst/>
          </a:prstGeom>
          <a:ln w="9525">
            <a:solidFill>
              <a:schemeClr val="accent1"/>
            </a:solidFill>
            <a:tailEnd type="triangle"/>
          </a:ln>
        </p:spPr>
        <p:style>
          <a:lnRef idx="1">
            <a:schemeClr val="accent1"/>
          </a:lnRef>
          <a:fillRef idx="0">
            <a:schemeClr val="accent1"/>
          </a:fillRef>
          <a:effectRef idx="0">
            <a:schemeClr val="accent1"/>
          </a:effectRef>
          <a:fontRef idx="minor">
            <a:schemeClr val="tx1"/>
          </a:fontRef>
        </p:style>
      </p:cxnSp>
      <p:cxnSp>
        <p:nvCxnSpPr>
          <p:cNvPr id="27" name="直線矢印コネクタ 26">
            <a:extLst>
              <a:ext uri="{FF2B5EF4-FFF2-40B4-BE49-F238E27FC236}">
                <a16:creationId xmlns:a16="http://schemas.microsoft.com/office/drawing/2014/main" id="{C14E3A91-CF4F-73F2-9416-3A31E6AC9AB9}"/>
              </a:ext>
            </a:extLst>
          </p:cNvPr>
          <p:cNvCxnSpPr>
            <a:cxnSpLocks/>
          </p:cNvCxnSpPr>
          <p:nvPr/>
        </p:nvCxnSpPr>
        <p:spPr>
          <a:xfrm>
            <a:off x="3728864" y="5781753"/>
            <a:ext cx="0" cy="161816"/>
          </a:xfrm>
          <a:prstGeom prst="straightConnector1">
            <a:avLst/>
          </a:prstGeom>
          <a:ln w="9525">
            <a:solidFill>
              <a:schemeClr val="accent1"/>
            </a:solidFill>
            <a:tailEnd type="triangle"/>
          </a:ln>
        </p:spPr>
        <p:style>
          <a:lnRef idx="1">
            <a:schemeClr val="accent1"/>
          </a:lnRef>
          <a:fillRef idx="0">
            <a:schemeClr val="accent1"/>
          </a:fillRef>
          <a:effectRef idx="0">
            <a:schemeClr val="accent1"/>
          </a:effectRef>
          <a:fontRef idx="minor">
            <a:schemeClr val="tx1"/>
          </a:fontRef>
        </p:style>
      </p:cxnSp>
      <p:cxnSp>
        <p:nvCxnSpPr>
          <p:cNvPr id="28" name="直線コネクタ 27">
            <a:extLst>
              <a:ext uri="{FF2B5EF4-FFF2-40B4-BE49-F238E27FC236}">
                <a16:creationId xmlns:a16="http://schemas.microsoft.com/office/drawing/2014/main" id="{FBF95518-A449-3B45-89B9-4D538C414F13}"/>
              </a:ext>
            </a:extLst>
          </p:cNvPr>
          <p:cNvCxnSpPr>
            <a:cxnSpLocks/>
          </p:cNvCxnSpPr>
          <p:nvPr/>
        </p:nvCxnSpPr>
        <p:spPr>
          <a:xfrm>
            <a:off x="5138902" y="4066994"/>
            <a:ext cx="4334376"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32" name="テキスト ボックス 31">
            <a:extLst>
              <a:ext uri="{FF2B5EF4-FFF2-40B4-BE49-F238E27FC236}">
                <a16:creationId xmlns:a16="http://schemas.microsoft.com/office/drawing/2014/main" id="{0EC8E635-62F4-A13D-772C-BA1486DC59E7}"/>
              </a:ext>
            </a:extLst>
          </p:cNvPr>
          <p:cNvSpPr txBox="1"/>
          <p:nvPr/>
        </p:nvSpPr>
        <p:spPr>
          <a:xfrm>
            <a:off x="5097016" y="3737659"/>
            <a:ext cx="3029997"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うち、共同講座の設置に関連する部分の詳細</a:t>
            </a:r>
          </a:p>
        </p:txBody>
      </p:sp>
      <p:cxnSp>
        <p:nvCxnSpPr>
          <p:cNvPr id="34" name="コネクタ: カギ線 33">
            <a:extLst>
              <a:ext uri="{FF2B5EF4-FFF2-40B4-BE49-F238E27FC236}">
                <a16:creationId xmlns:a16="http://schemas.microsoft.com/office/drawing/2014/main" id="{33722684-9DE7-07C6-2413-E9B716DAC5BE}"/>
              </a:ext>
            </a:extLst>
          </p:cNvPr>
          <p:cNvCxnSpPr>
            <a:cxnSpLocks/>
            <a:stCxn id="26" idx="3"/>
            <a:endCxn id="19" idx="1"/>
          </p:cNvCxnSpPr>
          <p:nvPr/>
        </p:nvCxnSpPr>
        <p:spPr>
          <a:xfrm flipV="1">
            <a:off x="4602835" y="5370033"/>
            <a:ext cx="558010" cy="1028965"/>
          </a:xfrm>
          <a:prstGeom prst="bentConnector3">
            <a:avLst/>
          </a:prstGeom>
          <a:ln w="9525">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6" name="正方形/長方形 15">
            <a:extLst>
              <a:ext uri="{FF2B5EF4-FFF2-40B4-BE49-F238E27FC236}">
                <a16:creationId xmlns:a16="http://schemas.microsoft.com/office/drawing/2014/main" id="{E6F6DF6D-311D-EFDC-07B0-C16F3FE282BD}"/>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a:solidFill>
                  <a:schemeClr val="accent1"/>
                </a:solidFill>
                <a:latin typeface="+mn-ea"/>
                <a:cs typeface="Arial" panose="020B0604020202020204" pitchFamily="34" charset="0"/>
              </a:rPr>
              <a:t>講座タイプ</a:t>
            </a:r>
            <a:r>
              <a:rPr kumimoji="1" lang="ja-JP" altLang="en-US" sz="1400" b="1">
                <a:solidFill>
                  <a:schemeClr val="accent1"/>
                </a:solidFill>
                <a:latin typeface="+mn-ea"/>
                <a:cs typeface="Arial" panose="020B0604020202020204" pitchFamily="34" charset="0"/>
              </a:rPr>
              <a:t>：企業人材育成型のみ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地域・業界人材育成型を選択した場合は不要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371768362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2-2. </a:t>
            </a:r>
            <a:r>
              <a:rPr lang="ja-JP" altLang="en-US"/>
              <a:t>経営戦略・事業戦略に紐付く、育成したい人材像</a:t>
            </a:r>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1477328"/>
          </a:xfrm>
        </p:spPr>
        <p:txBody>
          <a:bodyPr>
            <a:spAutoFit/>
          </a:bodyPr>
          <a:lstStyle/>
          <a:p>
            <a:r>
              <a:rPr lang="ja-JP" altLang="en-US" sz="1200" dirty="0"/>
              <a:t>前述の経営・事業戦略に紐付けて、共同講座で育成したい人材像を説明してください。</a:t>
            </a:r>
            <a:endParaRPr lang="en-US" altLang="ja-JP" sz="1200" dirty="0"/>
          </a:p>
          <a:p>
            <a:r>
              <a:rPr lang="ja-JP" altLang="en-US" sz="1200" dirty="0"/>
              <a:t>参加対象者の現状も踏まえて、当該人材像を育てていくうえでのギャップや、それを埋めるために必要な事項を説明してください。</a:t>
            </a:r>
            <a:endParaRPr lang="en-US" altLang="ja-JP" sz="1200" dirty="0">
              <a:solidFill>
                <a:schemeClr val="accent2"/>
              </a:solidFill>
            </a:endParaRPr>
          </a:p>
          <a:p>
            <a:pPr marL="0" indent="0">
              <a:buNone/>
            </a:pPr>
            <a:r>
              <a:rPr lang="ja-JP" altLang="en-US" sz="1200" dirty="0">
                <a:solidFill>
                  <a:schemeClr val="accent2"/>
                </a:solidFill>
              </a:rPr>
              <a:t>（記載例：企業人材育成型）</a:t>
            </a:r>
            <a:endParaRPr lang="en-US" altLang="ja-JP" sz="1200" dirty="0">
              <a:solidFill>
                <a:schemeClr val="accent2"/>
              </a:solidFill>
            </a:endParaRPr>
          </a:p>
          <a:p>
            <a:r>
              <a:rPr lang="ja-JP" altLang="en-US" sz="1200" dirty="0">
                <a:solidFill>
                  <a:schemeClr val="accent2"/>
                </a:solidFill>
              </a:rPr>
              <a:t>●●領域へのシフトを実現するには、これまで●●の役割を担ってきた人材が、今後●●な役割を担っていく必要がある。</a:t>
            </a:r>
            <a:endParaRPr lang="en-US" altLang="ja-JP" sz="1200" dirty="0">
              <a:solidFill>
                <a:schemeClr val="accent2"/>
              </a:solidFill>
            </a:endParaRPr>
          </a:p>
          <a:p>
            <a:r>
              <a:rPr lang="ja-JP" altLang="en-US" sz="1200" dirty="0">
                <a:solidFill>
                  <a:schemeClr val="accent2"/>
                </a:solidFill>
              </a:rPr>
              <a:t>そのためには、●●や●●といった行動ができるようになる必要があり、現状は●●の状況。</a:t>
            </a:r>
            <a:endParaRPr lang="en-US" altLang="ja-JP" sz="1200" dirty="0">
              <a:solidFill>
                <a:schemeClr val="accent2"/>
              </a:solidFill>
            </a:endParaRPr>
          </a:p>
          <a:p>
            <a:r>
              <a:rPr lang="ja-JP" altLang="en-US" sz="1200" dirty="0">
                <a:solidFill>
                  <a:schemeClr val="accent2"/>
                </a:solidFill>
              </a:rPr>
              <a:t>上記のような行動変容を生むためには、●●な経験や●●なスキルが必要となる。</a:t>
            </a:r>
            <a:endParaRPr lang="en-US" altLang="ja-JP" sz="1200" dirty="0">
              <a:solidFill>
                <a:schemeClr val="accent2"/>
              </a:solidFill>
            </a:endParaRPr>
          </a:p>
        </p:txBody>
      </p:sp>
      <p:cxnSp>
        <p:nvCxnSpPr>
          <p:cNvPr id="16" name="直線コネクタ 15">
            <a:extLst>
              <a:ext uri="{FF2B5EF4-FFF2-40B4-BE49-F238E27FC236}">
                <a16:creationId xmlns:a16="http://schemas.microsoft.com/office/drawing/2014/main" id="{1C11514D-673A-7553-D72C-36F733B7B407}"/>
              </a:ext>
            </a:extLst>
          </p:cNvPr>
          <p:cNvCxnSpPr>
            <a:cxnSpLocks/>
          </p:cNvCxnSpPr>
          <p:nvPr/>
        </p:nvCxnSpPr>
        <p:spPr>
          <a:xfrm>
            <a:off x="987641" y="3211348"/>
            <a:ext cx="3168000"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17" name="テキスト ボックス 16">
            <a:extLst>
              <a:ext uri="{FF2B5EF4-FFF2-40B4-BE49-F238E27FC236}">
                <a16:creationId xmlns:a16="http://schemas.microsoft.com/office/drawing/2014/main" id="{4F78F35D-DD7A-4678-3B4A-0946A7CAAD11}"/>
              </a:ext>
            </a:extLst>
          </p:cNvPr>
          <p:cNvSpPr txBox="1"/>
          <p:nvPr/>
        </p:nvSpPr>
        <p:spPr>
          <a:xfrm>
            <a:off x="891593" y="2852936"/>
            <a:ext cx="2245871"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参加対象者の現状（</a:t>
            </a:r>
            <a:r>
              <a:rPr kumimoji="1" lang="en-US" altLang="ja-JP" sz="1200" b="1">
                <a:solidFill>
                  <a:schemeClr val="accent2"/>
                </a:solidFill>
                <a:latin typeface="+mn-ea"/>
                <a:cs typeface="Arial" panose="020B0604020202020204" pitchFamily="34" charset="0"/>
              </a:rPr>
              <a:t>Before</a:t>
            </a:r>
            <a:r>
              <a:rPr kumimoji="1" lang="ja-JP" altLang="en-US" sz="1200" b="1">
                <a:solidFill>
                  <a:schemeClr val="accent2"/>
                </a:solidFill>
                <a:latin typeface="+mn-ea"/>
                <a:cs typeface="Arial" panose="020B0604020202020204" pitchFamily="34" charset="0"/>
              </a:rPr>
              <a:t>）</a:t>
            </a:r>
          </a:p>
        </p:txBody>
      </p:sp>
      <p:sp>
        <p:nvSpPr>
          <p:cNvPr id="22" name="テキスト ボックス 21">
            <a:extLst>
              <a:ext uri="{FF2B5EF4-FFF2-40B4-BE49-F238E27FC236}">
                <a16:creationId xmlns:a16="http://schemas.microsoft.com/office/drawing/2014/main" id="{3DC467FA-9637-0536-D141-71B604D16B5D}"/>
              </a:ext>
            </a:extLst>
          </p:cNvPr>
          <p:cNvSpPr txBox="1"/>
          <p:nvPr/>
        </p:nvSpPr>
        <p:spPr>
          <a:xfrm>
            <a:off x="987642" y="3970482"/>
            <a:ext cx="3163045" cy="1925086"/>
          </a:xfrm>
          <a:prstGeom prst="rect">
            <a:avLst/>
          </a:prstGeom>
          <a:solidFill>
            <a:schemeClr val="accent2">
              <a:lumMod val="20000"/>
              <a:lumOff val="80000"/>
            </a:schemeClr>
          </a:solidFill>
        </p:spPr>
        <p:txBody>
          <a:bodyPr wrap="none" rtlCol="0">
            <a:noAutofit/>
          </a:bodyPr>
          <a:lstStyle/>
          <a:p>
            <a:pPr algn="l">
              <a:spcAft>
                <a:spcPts val="300"/>
              </a:spcAft>
            </a:pPr>
            <a:r>
              <a:rPr kumimoji="1" lang="en-US" altLang="ja-JP" sz="1100" b="1">
                <a:solidFill>
                  <a:schemeClr val="accent2"/>
                </a:solidFill>
                <a:latin typeface="+mn-ea"/>
                <a:cs typeface="Arial" panose="020B0604020202020204" pitchFamily="34" charset="0"/>
              </a:rPr>
              <a:t>【</a:t>
            </a:r>
            <a:r>
              <a:rPr kumimoji="1" lang="ja-JP" altLang="en-US" sz="1100" b="1">
                <a:solidFill>
                  <a:schemeClr val="accent2"/>
                </a:solidFill>
                <a:latin typeface="+mn-ea"/>
                <a:cs typeface="Arial" panose="020B0604020202020204" pitchFamily="34" charset="0"/>
              </a:rPr>
              <a:t>育成してきた人物像</a:t>
            </a:r>
            <a:r>
              <a:rPr kumimoji="1" lang="en-US" altLang="ja-JP" sz="1100" b="1">
                <a:solidFill>
                  <a:schemeClr val="accent2"/>
                </a:solidFill>
                <a:latin typeface="+mn-ea"/>
                <a:cs typeface="Arial" panose="020B0604020202020204" pitchFamily="34" charset="0"/>
              </a:rPr>
              <a:t>】</a:t>
            </a:r>
          </a:p>
          <a:p>
            <a:pPr algn="l">
              <a:spcAft>
                <a:spcPts val="300"/>
              </a:spcAft>
            </a:pPr>
            <a:r>
              <a:rPr kumimoji="1" lang="ja-JP" altLang="en-US" sz="1100" b="1">
                <a:solidFill>
                  <a:schemeClr val="accent2"/>
                </a:solidFill>
                <a:latin typeface="+mn-ea"/>
                <a:cs typeface="Arial" panose="020B0604020202020204" pitchFamily="34" charset="0"/>
              </a:rPr>
              <a:t>（求めてきた成果）</a:t>
            </a:r>
            <a:endParaRPr kumimoji="1" lang="en-US" altLang="ja-JP" sz="1100" b="1">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●●事業における一人あたり売上</a:t>
            </a:r>
            <a:endParaRPr kumimoji="1" lang="en-US" altLang="ja-JP" sz="11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●●事業における営業件数・成約率</a:t>
            </a:r>
            <a:endParaRPr kumimoji="1" lang="en-US" altLang="ja-JP" sz="1100">
              <a:solidFill>
                <a:schemeClr val="accent2"/>
              </a:solidFill>
              <a:latin typeface="+mn-ea"/>
              <a:cs typeface="Arial" panose="020B0604020202020204" pitchFamily="34" charset="0"/>
            </a:endParaRPr>
          </a:p>
          <a:p>
            <a:pPr algn="l">
              <a:spcAft>
                <a:spcPts val="300"/>
              </a:spcAft>
            </a:pPr>
            <a:r>
              <a:rPr kumimoji="1" lang="ja-JP" altLang="en-US" sz="1100" b="1">
                <a:solidFill>
                  <a:schemeClr val="accent2"/>
                </a:solidFill>
                <a:latin typeface="+mn-ea"/>
                <a:cs typeface="Arial" panose="020B0604020202020204" pitchFamily="34" charset="0"/>
              </a:rPr>
              <a:t>（求めてきた役割）</a:t>
            </a:r>
            <a:endParaRPr kumimoji="1" lang="en-US" altLang="ja-JP" sz="1100" b="1">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●●事業の売り上げに貢献する担当</a:t>
            </a:r>
            <a:endParaRPr kumimoji="1" lang="en-US" altLang="ja-JP" sz="1100">
              <a:solidFill>
                <a:schemeClr val="accent2"/>
              </a:solidFill>
              <a:latin typeface="+mn-ea"/>
              <a:cs typeface="Arial" panose="020B0604020202020204" pitchFamily="34" charset="0"/>
            </a:endParaRPr>
          </a:p>
          <a:p>
            <a:pPr algn="l">
              <a:spcAft>
                <a:spcPts val="300"/>
              </a:spcAft>
            </a:pPr>
            <a:r>
              <a:rPr kumimoji="1" lang="ja-JP" altLang="en-US" sz="1100" b="1">
                <a:solidFill>
                  <a:schemeClr val="accent2"/>
                </a:solidFill>
                <a:latin typeface="+mn-ea"/>
                <a:cs typeface="Arial" panose="020B0604020202020204" pitchFamily="34" charset="0"/>
              </a:rPr>
              <a:t>（求めてきた業務上の行動）</a:t>
            </a:r>
            <a:endParaRPr kumimoji="1" lang="en-US" altLang="ja-JP" sz="1100" b="1">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●●●●はできるが、●●には対応できない。</a:t>
            </a:r>
            <a:endParaRPr kumimoji="1" lang="en-US" altLang="ja-JP" sz="110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●●●●については判断できない。</a:t>
            </a:r>
            <a:endParaRPr kumimoji="1" lang="en-US" altLang="ja-JP" sz="1100">
              <a:solidFill>
                <a:schemeClr val="accent2"/>
              </a:solidFill>
              <a:latin typeface="+mn-ea"/>
              <a:cs typeface="Arial" panose="020B0604020202020204" pitchFamily="34" charset="0"/>
            </a:endParaRPr>
          </a:p>
        </p:txBody>
      </p:sp>
      <p:cxnSp>
        <p:nvCxnSpPr>
          <p:cNvPr id="23" name="直線コネクタ 22">
            <a:extLst>
              <a:ext uri="{FF2B5EF4-FFF2-40B4-BE49-F238E27FC236}">
                <a16:creationId xmlns:a16="http://schemas.microsoft.com/office/drawing/2014/main" id="{4C5871FA-892B-5691-0A64-7C4C5C9C9F89}"/>
              </a:ext>
            </a:extLst>
          </p:cNvPr>
          <p:cNvCxnSpPr>
            <a:cxnSpLocks/>
          </p:cNvCxnSpPr>
          <p:nvPr/>
        </p:nvCxnSpPr>
        <p:spPr>
          <a:xfrm>
            <a:off x="5325974" y="3211348"/>
            <a:ext cx="3168000"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24" name="テキスト ボックス 23">
            <a:extLst>
              <a:ext uri="{FF2B5EF4-FFF2-40B4-BE49-F238E27FC236}">
                <a16:creationId xmlns:a16="http://schemas.microsoft.com/office/drawing/2014/main" id="{EAEDB8A5-27E8-A100-7791-486D04DB28B2}"/>
              </a:ext>
            </a:extLst>
          </p:cNvPr>
          <p:cNvSpPr txBox="1"/>
          <p:nvPr/>
        </p:nvSpPr>
        <p:spPr>
          <a:xfrm>
            <a:off x="5229926" y="2852936"/>
            <a:ext cx="2874698"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参加対象者になって欲しい状態（</a:t>
            </a:r>
            <a:r>
              <a:rPr kumimoji="1" lang="en-US" altLang="ja-JP" sz="1200" b="1">
                <a:solidFill>
                  <a:schemeClr val="accent2"/>
                </a:solidFill>
                <a:latin typeface="+mn-ea"/>
                <a:cs typeface="Arial" panose="020B0604020202020204" pitchFamily="34" charset="0"/>
              </a:rPr>
              <a:t>After</a:t>
            </a:r>
            <a:r>
              <a:rPr kumimoji="1" lang="ja-JP" altLang="en-US" sz="1200" b="1">
                <a:solidFill>
                  <a:schemeClr val="accent2"/>
                </a:solidFill>
                <a:latin typeface="+mn-ea"/>
                <a:cs typeface="Arial" panose="020B0604020202020204" pitchFamily="34" charset="0"/>
              </a:rPr>
              <a:t>）</a:t>
            </a:r>
          </a:p>
        </p:txBody>
      </p:sp>
      <p:sp>
        <p:nvSpPr>
          <p:cNvPr id="30" name="テキスト ボックス 29">
            <a:extLst>
              <a:ext uri="{FF2B5EF4-FFF2-40B4-BE49-F238E27FC236}">
                <a16:creationId xmlns:a16="http://schemas.microsoft.com/office/drawing/2014/main" id="{9AAA18FD-0479-A101-33A2-E57642989821}"/>
              </a:ext>
            </a:extLst>
          </p:cNvPr>
          <p:cNvSpPr txBox="1"/>
          <p:nvPr/>
        </p:nvSpPr>
        <p:spPr>
          <a:xfrm>
            <a:off x="5325974" y="3970482"/>
            <a:ext cx="2994731" cy="1925086"/>
          </a:xfrm>
          <a:prstGeom prst="rect">
            <a:avLst/>
          </a:prstGeom>
          <a:solidFill>
            <a:schemeClr val="accent2">
              <a:lumMod val="20000"/>
              <a:lumOff val="80000"/>
            </a:schemeClr>
          </a:solidFill>
        </p:spPr>
        <p:txBody>
          <a:bodyPr wrap="none" rtlCol="0">
            <a:noAutofit/>
          </a:bodyPr>
          <a:lstStyle/>
          <a:p>
            <a:pPr>
              <a:spcAft>
                <a:spcPts val="300"/>
              </a:spcAft>
            </a:pPr>
            <a:r>
              <a:rPr kumimoji="1" lang="en-US" altLang="ja-JP" sz="1100" b="1" dirty="0">
                <a:solidFill>
                  <a:schemeClr val="accent2"/>
                </a:solidFill>
                <a:latin typeface="+mn-ea"/>
                <a:cs typeface="Arial" panose="020B0604020202020204" pitchFamily="34" charset="0"/>
              </a:rPr>
              <a:t>【</a:t>
            </a:r>
            <a:r>
              <a:rPr kumimoji="1" lang="ja-JP" altLang="en-US" sz="1100" b="1">
                <a:solidFill>
                  <a:schemeClr val="accent2"/>
                </a:solidFill>
                <a:latin typeface="+mn-ea"/>
                <a:cs typeface="Arial" panose="020B0604020202020204" pitchFamily="34" charset="0"/>
              </a:rPr>
              <a:t>育成したい人物像</a:t>
            </a:r>
            <a:r>
              <a:rPr kumimoji="1" lang="en-US" altLang="ja-JP" sz="1100" b="1" dirty="0">
                <a:solidFill>
                  <a:schemeClr val="accent2"/>
                </a:solidFill>
                <a:latin typeface="+mn-ea"/>
                <a:cs typeface="Arial" panose="020B0604020202020204" pitchFamily="34" charset="0"/>
              </a:rPr>
              <a:t>】</a:t>
            </a:r>
          </a:p>
          <a:p>
            <a:pPr algn="l">
              <a:spcAft>
                <a:spcPts val="300"/>
              </a:spcAft>
            </a:pPr>
            <a:r>
              <a:rPr kumimoji="1" lang="ja-JP" altLang="en-US" sz="1100" b="1">
                <a:solidFill>
                  <a:schemeClr val="accent2"/>
                </a:solidFill>
                <a:latin typeface="+mn-ea"/>
                <a:cs typeface="Arial" panose="020B0604020202020204" pitchFamily="34" charset="0"/>
              </a:rPr>
              <a:t>（求める成果）</a:t>
            </a:r>
            <a:endParaRPr kumimoji="1" lang="en-US" altLang="ja-JP" sz="1100" b="1" dirty="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●年後の●●領域の売り上げ●円</a:t>
            </a:r>
            <a:endParaRPr kumimoji="1" lang="en-US" altLang="ja-JP" sz="1100" dirty="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●●領域の事業検討数、事業化数</a:t>
            </a:r>
            <a:endParaRPr kumimoji="1" lang="en-US" altLang="ja-JP" sz="1100" dirty="0">
              <a:solidFill>
                <a:schemeClr val="accent2"/>
              </a:solidFill>
              <a:latin typeface="+mn-ea"/>
              <a:cs typeface="Arial" panose="020B0604020202020204" pitchFamily="34" charset="0"/>
            </a:endParaRPr>
          </a:p>
          <a:p>
            <a:pPr algn="l">
              <a:spcAft>
                <a:spcPts val="300"/>
              </a:spcAft>
            </a:pPr>
            <a:r>
              <a:rPr kumimoji="1" lang="ja-JP" altLang="en-US" sz="1100" b="1">
                <a:solidFill>
                  <a:schemeClr val="accent2"/>
                </a:solidFill>
                <a:latin typeface="+mn-ea"/>
                <a:cs typeface="Arial" panose="020B0604020202020204" pitchFamily="34" charset="0"/>
              </a:rPr>
              <a:t>（求める役割）</a:t>
            </a:r>
            <a:endParaRPr kumimoji="1" lang="en-US" altLang="ja-JP" sz="1100" b="1" dirty="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●●●●領域の事業化を先導するリーダー</a:t>
            </a:r>
            <a:endParaRPr kumimoji="1" lang="en-US" altLang="ja-JP" sz="1100" dirty="0">
              <a:solidFill>
                <a:schemeClr val="accent2"/>
              </a:solidFill>
              <a:latin typeface="+mn-ea"/>
              <a:cs typeface="Arial" panose="020B0604020202020204" pitchFamily="34" charset="0"/>
            </a:endParaRPr>
          </a:p>
          <a:p>
            <a:pPr algn="l">
              <a:spcAft>
                <a:spcPts val="300"/>
              </a:spcAft>
            </a:pPr>
            <a:r>
              <a:rPr kumimoji="1" lang="ja-JP" altLang="en-US" sz="1100" b="1">
                <a:solidFill>
                  <a:schemeClr val="accent2"/>
                </a:solidFill>
                <a:latin typeface="+mn-ea"/>
                <a:cs typeface="Arial" panose="020B0604020202020204" pitchFamily="34" charset="0"/>
              </a:rPr>
              <a:t>（求める業務上の行動）</a:t>
            </a:r>
            <a:endParaRPr kumimoji="1" lang="en-US" altLang="ja-JP" sz="1100" b="1" dirty="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一人で●●●●を実施することができる</a:t>
            </a:r>
            <a:endParaRPr kumimoji="1" lang="en-US" altLang="ja-JP" sz="1100" dirty="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●●●●への提案を主導できる</a:t>
            </a:r>
            <a:endParaRPr kumimoji="1" lang="en-US" altLang="ja-JP" sz="1100" dirty="0">
              <a:solidFill>
                <a:schemeClr val="accent2"/>
              </a:solidFill>
              <a:latin typeface="+mn-ea"/>
              <a:cs typeface="Arial" panose="020B0604020202020204" pitchFamily="34" charset="0"/>
            </a:endParaRPr>
          </a:p>
        </p:txBody>
      </p:sp>
      <p:sp>
        <p:nvSpPr>
          <p:cNvPr id="32" name="二等辺三角形 31">
            <a:extLst>
              <a:ext uri="{FF2B5EF4-FFF2-40B4-BE49-F238E27FC236}">
                <a16:creationId xmlns:a16="http://schemas.microsoft.com/office/drawing/2014/main" id="{B7D354F2-78F0-E704-DC1A-AA2FCBF5F9B3}"/>
              </a:ext>
            </a:extLst>
          </p:cNvPr>
          <p:cNvSpPr/>
          <p:nvPr/>
        </p:nvSpPr>
        <p:spPr>
          <a:xfrm rot="5400000">
            <a:off x="3818967" y="4726661"/>
            <a:ext cx="1843582" cy="268910"/>
          </a:xfrm>
          <a:prstGeom prst="triangle">
            <a:avLst/>
          </a:prstGeom>
          <a:solidFill>
            <a:schemeClr val="accent2">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noAutofit/>
          </a:bodyPr>
          <a:lstStyle/>
          <a:p>
            <a:pPr algn="ctr"/>
            <a:endParaRPr kumimoji="1" lang="ja-JP" altLang="en-US" sz="1200" b="1">
              <a:solidFill>
                <a:schemeClr val="accent1"/>
              </a:solidFill>
              <a:latin typeface="+mn-ea"/>
              <a:cs typeface="Arial" panose="020B0604020202020204" pitchFamily="34" charset="0"/>
            </a:endParaRPr>
          </a:p>
        </p:txBody>
      </p:sp>
      <p:sp>
        <p:nvSpPr>
          <p:cNvPr id="42" name="正方形/長方形 41">
            <a:extLst>
              <a:ext uri="{FF2B5EF4-FFF2-40B4-BE49-F238E27FC236}">
                <a16:creationId xmlns:a16="http://schemas.microsoft.com/office/drawing/2014/main" id="{0EAD6499-3E3A-AB19-241C-8DC76160F3DA}"/>
              </a:ext>
            </a:extLst>
          </p:cNvPr>
          <p:cNvSpPr/>
          <p:nvPr/>
        </p:nvSpPr>
        <p:spPr>
          <a:xfrm>
            <a:off x="987641" y="3356991"/>
            <a:ext cx="3163043" cy="470561"/>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p>
            <a:r>
              <a:rPr kumimoji="1" lang="en-US" altLang="ja-JP" sz="1100" b="1">
                <a:solidFill>
                  <a:schemeClr val="accent2"/>
                </a:solidFill>
                <a:latin typeface="+mn-ea"/>
                <a:cs typeface="Arial" panose="020B0604020202020204" pitchFamily="34" charset="0"/>
              </a:rPr>
              <a:t>【</a:t>
            </a:r>
            <a:r>
              <a:rPr kumimoji="1" lang="ja-JP" altLang="en-US" sz="1100" b="1">
                <a:solidFill>
                  <a:schemeClr val="accent2"/>
                </a:solidFill>
                <a:latin typeface="+mn-ea"/>
                <a:cs typeface="Arial" panose="020B0604020202020204" pitchFamily="34" charset="0"/>
              </a:rPr>
              <a:t>過去の事業戦略</a:t>
            </a:r>
            <a:r>
              <a:rPr kumimoji="1" lang="en-US" altLang="ja-JP" sz="1100" b="1">
                <a:solidFill>
                  <a:schemeClr val="accent2"/>
                </a:solidFill>
                <a:latin typeface="+mn-ea"/>
                <a:cs typeface="Arial" panose="020B0604020202020204" pitchFamily="34" charset="0"/>
              </a:rPr>
              <a:t>】</a:t>
            </a:r>
          </a:p>
          <a:p>
            <a:r>
              <a:rPr kumimoji="1" lang="ja-JP" altLang="en-US" sz="1100" b="1">
                <a:solidFill>
                  <a:schemeClr val="accent2"/>
                </a:solidFill>
                <a:latin typeface="+mn-ea"/>
                <a:cs typeface="Arial" panose="020B0604020202020204" pitchFamily="34" charset="0"/>
              </a:rPr>
              <a:t>●●事業の拡大</a:t>
            </a:r>
          </a:p>
        </p:txBody>
      </p:sp>
      <p:sp>
        <p:nvSpPr>
          <p:cNvPr id="43" name="正方形/長方形 42">
            <a:extLst>
              <a:ext uri="{FF2B5EF4-FFF2-40B4-BE49-F238E27FC236}">
                <a16:creationId xmlns:a16="http://schemas.microsoft.com/office/drawing/2014/main" id="{1234D72F-87AF-8867-DEC5-900963CFC88A}"/>
              </a:ext>
            </a:extLst>
          </p:cNvPr>
          <p:cNvSpPr/>
          <p:nvPr/>
        </p:nvSpPr>
        <p:spPr>
          <a:xfrm>
            <a:off x="5325975" y="3356991"/>
            <a:ext cx="2994730" cy="470561"/>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p>
            <a:r>
              <a:rPr kumimoji="1" lang="en-US" altLang="ja-JP" sz="1100" b="1">
                <a:solidFill>
                  <a:schemeClr val="accent2"/>
                </a:solidFill>
                <a:latin typeface="+mn-ea"/>
                <a:cs typeface="Arial" panose="020B0604020202020204" pitchFamily="34" charset="0"/>
              </a:rPr>
              <a:t>【</a:t>
            </a:r>
            <a:r>
              <a:rPr kumimoji="1" lang="ja-JP" altLang="en-US" sz="1100" b="1">
                <a:solidFill>
                  <a:schemeClr val="accent2"/>
                </a:solidFill>
                <a:latin typeface="+mn-ea"/>
                <a:cs typeface="Arial" panose="020B0604020202020204" pitchFamily="34" charset="0"/>
              </a:rPr>
              <a:t>今後の事業戦略</a:t>
            </a:r>
            <a:r>
              <a:rPr kumimoji="1" lang="en-US" altLang="ja-JP" sz="1100" b="1">
                <a:solidFill>
                  <a:schemeClr val="accent2"/>
                </a:solidFill>
                <a:latin typeface="+mn-ea"/>
                <a:cs typeface="Arial" panose="020B0604020202020204" pitchFamily="34" charset="0"/>
              </a:rPr>
              <a:t>】</a:t>
            </a:r>
          </a:p>
          <a:p>
            <a:r>
              <a:rPr kumimoji="1" lang="ja-JP" altLang="en-US" sz="1100" b="1">
                <a:solidFill>
                  <a:schemeClr val="accent2"/>
                </a:solidFill>
                <a:latin typeface="+mn-ea"/>
                <a:cs typeface="Arial" panose="020B0604020202020204" pitchFamily="34" charset="0"/>
              </a:rPr>
              <a:t>●●領域へのシフト</a:t>
            </a:r>
          </a:p>
        </p:txBody>
      </p:sp>
      <p:cxnSp>
        <p:nvCxnSpPr>
          <p:cNvPr id="45" name="直線コネクタ 44">
            <a:extLst>
              <a:ext uri="{FF2B5EF4-FFF2-40B4-BE49-F238E27FC236}">
                <a16:creationId xmlns:a16="http://schemas.microsoft.com/office/drawing/2014/main" id="{CDAA4A94-FBD0-603E-B020-F3F129CD992E}"/>
              </a:ext>
            </a:extLst>
          </p:cNvPr>
          <p:cNvCxnSpPr/>
          <p:nvPr/>
        </p:nvCxnSpPr>
        <p:spPr>
          <a:xfrm>
            <a:off x="2432720" y="3717032"/>
            <a:ext cx="0" cy="25200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cxnSp>
        <p:nvCxnSpPr>
          <p:cNvPr id="47" name="直線コネクタ 46">
            <a:extLst>
              <a:ext uri="{FF2B5EF4-FFF2-40B4-BE49-F238E27FC236}">
                <a16:creationId xmlns:a16="http://schemas.microsoft.com/office/drawing/2014/main" id="{178CD88F-BBAE-9071-8200-4E6D829EABDF}"/>
              </a:ext>
            </a:extLst>
          </p:cNvPr>
          <p:cNvCxnSpPr/>
          <p:nvPr/>
        </p:nvCxnSpPr>
        <p:spPr>
          <a:xfrm>
            <a:off x="6753200" y="3717032"/>
            <a:ext cx="0" cy="25200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EBB0EE5E-58E9-A64B-09C4-CCAADB7BE1CF}"/>
              </a:ext>
            </a:extLst>
          </p:cNvPr>
          <p:cNvSpPr/>
          <p:nvPr/>
        </p:nvSpPr>
        <p:spPr>
          <a:xfrm>
            <a:off x="3224808" y="5999642"/>
            <a:ext cx="3031900" cy="627487"/>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p>
            <a:r>
              <a:rPr kumimoji="1" lang="en-US" altLang="ja-JP" sz="1100" b="1">
                <a:solidFill>
                  <a:schemeClr val="accent2"/>
                </a:solidFill>
                <a:latin typeface="+mn-ea"/>
                <a:cs typeface="Arial" panose="020B0604020202020204" pitchFamily="34" charset="0"/>
              </a:rPr>
              <a:t>【</a:t>
            </a:r>
            <a:r>
              <a:rPr kumimoji="1" lang="ja-JP" altLang="en-US" sz="1100" b="1">
                <a:solidFill>
                  <a:schemeClr val="accent2"/>
                </a:solidFill>
                <a:latin typeface="+mn-ea"/>
                <a:cs typeface="Arial" panose="020B0604020202020204" pitchFamily="34" charset="0"/>
              </a:rPr>
              <a:t>ギャップを埋めるために必要なこと</a:t>
            </a:r>
            <a:r>
              <a:rPr kumimoji="1" lang="en-US" altLang="ja-JP" sz="1100" b="1">
                <a:solidFill>
                  <a:schemeClr val="accent2"/>
                </a:solidFill>
                <a:latin typeface="+mn-ea"/>
                <a:cs typeface="Arial" panose="020B0604020202020204" pitchFamily="34" charset="0"/>
              </a:rPr>
              <a:t>】</a:t>
            </a:r>
          </a:p>
          <a:p>
            <a:pPr marL="171450" indent="-171450">
              <a:buFont typeface="Wingdings" panose="05000000000000000000" pitchFamily="2" charset="2"/>
              <a:buChar char="ü"/>
            </a:pPr>
            <a:r>
              <a:rPr kumimoji="1" lang="ja-JP" altLang="en-US" sz="1100" b="1">
                <a:solidFill>
                  <a:schemeClr val="accent2"/>
                </a:solidFill>
                <a:latin typeface="+mn-ea"/>
                <a:cs typeface="Arial" panose="020B0604020202020204" pitchFamily="34" charset="0"/>
              </a:rPr>
              <a:t>●●の実践的な経験を得る場</a:t>
            </a:r>
            <a:endParaRPr kumimoji="1" lang="en-US" altLang="ja-JP" sz="1100" b="1">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kumimoji="1" lang="ja-JP" altLang="en-US" sz="1100" b="1">
                <a:solidFill>
                  <a:schemeClr val="accent2"/>
                </a:solidFill>
                <a:latin typeface="+mn-ea"/>
                <a:cs typeface="Arial" panose="020B0604020202020204" pitchFamily="34" charset="0"/>
              </a:rPr>
              <a:t>●●なスキルを得る学習</a:t>
            </a:r>
          </a:p>
        </p:txBody>
      </p:sp>
      <p:cxnSp>
        <p:nvCxnSpPr>
          <p:cNvPr id="49" name="直線コネクタ 48">
            <a:extLst>
              <a:ext uri="{FF2B5EF4-FFF2-40B4-BE49-F238E27FC236}">
                <a16:creationId xmlns:a16="http://schemas.microsoft.com/office/drawing/2014/main" id="{53944DD9-26F5-CC20-AE4E-2D43FB1AA0D4}"/>
              </a:ext>
            </a:extLst>
          </p:cNvPr>
          <p:cNvCxnSpPr>
            <a:cxnSpLocks/>
          </p:cNvCxnSpPr>
          <p:nvPr/>
        </p:nvCxnSpPr>
        <p:spPr>
          <a:xfrm>
            <a:off x="4664968" y="5479171"/>
            <a:ext cx="0" cy="520471"/>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7" name="正方形/長方形 6">
            <a:extLst>
              <a:ext uri="{FF2B5EF4-FFF2-40B4-BE49-F238E27FC236}">
                <a16:creationId xmlns:a16="http://schemas.microsoft.com/office/drawing/2014/main" id="{94C8C893-0D8F-05EB-7C6F-9189F8B5EAD9}"/>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a:solidFill>
                  <a:schemeClr val="accent1"/>
                </a:solidFill>
                <a:latin typeface="+mn-ea"/>
                <a:cs typeface="Arial" panose="020B0604020202020204" pitchFamily="34" charset="0"/>
              </a:rPr>
              <a:t>講座タイプ</a:t>
            </a:r>
            <a:r>
              <a:rPr kumimoji="1" lang="ja-JP" altLang="en-US" sz="1400" b="1">
                <a:solidFill>
                  <a:schemeClr val="accent1"/>
                </a:solidFill>
                <a:latin typeface="+mn-ea"/>
                <a:cs typeface="Arial" panose="020B0604020202020204" pitchFamily="34" charset="0"/>
              </a:rPr>
              <a:t>：企業人材育成型のみ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地域・業界人材育成型を選択した場合は不要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422560450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2-3. </a:t>
            </a:r>
            <a:r>
              <a:rPr lang="ja-JP" altLang="en-US"/>
              <a:t>人材育成に必要な取組の全体像と共同講座の位置づけ</a:t>
            </a:r>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1126462"/>
          </a:xfrm>
        </p:spPr>
        <p:txBody>
          <a:bodyPr>
            <a:spAutoFit/>
          </a:bodyPr>
          <a:lstStyle/>
          <a:p>
            <a:r>
              <a:rPr lang="ja-JP" altLang="en-US" sz="1200" dirty="0"/>
              <a:t>前述の人材像の育成・採用等を進めていく取組について、共同講座（講義、実習・フィールドワーク・</a:t>
            </a:r>
            <a:r>
              <a:rPr lang="en-US" altLang="ja-JP" sz="1200" dirty="0"/>
              <a:t>PBL</a:t>
            </a:r>
            <a:r>
              <a:rPr lang="ja-JP" altLang="en-US" sz="1200" dirty="0"/>
              <a:t>、共同研究等）以外の取組も含めて計画を説明し、その中での共同講座の位置づけについて説明してください。</a:t>
            </a:r>
            <a:endParaRPr lang="en-US" altLang="ja-JP" sz="1200" dirty="0"/>
          </a:p>
          <a:p>
            <a:pPr marL="0" indent="0">
              <a:buNone/>
            </a:pPr>
            <a:r>
              <a:rPr lang="ja-JP" altLang="en-US" sz="1200" dirty="0">
                <a:solidFill>
                  <a:schemeClr val="accent2"/>
                </a:solidFill>
              </a:rPr>
              <a:t>（記載例：企業人材育成型）</a:t>
            </a:r>
            <a:endParaRPr lang="en-US" altLang="ja-JP" sz="1200" dirty="0">
              <a:solidFill>
                <a:schemeClr val="accent2"/>
              </a:solidFill>
            </a:endParaRPr>
          </a:p>
          <a:p>
            <a:r>
              <a:rPr lang="ja-JP" altLang="en-US" sz="1200" dirty="0">
                <a:solidFill>
                  <a:schemeClr val="accent2"/>
                </a:solidFill>
              </a:rPr>
              <a:t>●●の人材を育成するうえでは、①●●の採用、②●●に関する</a:t>
            </a:r>
            <a:r>
              <a:rPr lang="en-US" altLang="ja-JP" sz="1200" dirty="0">
                <a:solidFill>
                  <a:schemeClr val="accent2"/>
                </a:solidFill>
              </a:rPr>
              <a:t>OJT</a:t>
            </a:r>
            <a:r>
              <a:rPr lang="ja-JP" altLang="en-US" sz="1200" dirty="0">
                <a:solidFill>
                  <a:schemeClr val="accent2"/>
                </a:solidFill>
              </a:rPr>
              <a:t>機会の付与、③●●評価制度の刷新、等を実施している。共同講座においては、①に関する学生への●●、②において足りていない●●を補填することで、③で示す評価基準を満たす●●人材の育成を加速させる。</a:t>
            </a:r>
            <a:endParaRPr lang="en-US" altLang="ja-JP" sz="1200" dirty="0">
              <a:solidFill>
                <a:schemeClr val="accent2"/>
              </a:solidFill>
            </a:endParaRPr>
          </a:p>
        </p:txBody>
      </p:sp>
      <p:sp>
        <p:nvSpPr>
          <p:cNvPr id="2" name="テキスト ボックス 1">
            <a:extLst>
              <a:ext uri="{FF2B5EF4-FFF2-40B4-BE49-F238E27FC236}">
                <a16:creationId xmlns:a16="http://schemas.microsoft.com/office/drawing/2014/main" id="{26625826-9506-2F67-7C9B-048CD857CD41}"/>
              </a:ext>
            </a:extLst>
          </p:cNvPr>
          <p:cNvSpPr txBox="1"/>
          <p:nvPr/>
        </p:nvSpPr>
        <p:spPr>
          <a:xfrm>
            <a:off x="704528" y="3547174"/>
            <a:ext cx="1152128" cy="550242"/>
          </a:xfrm>
          <a:prstGeom prst="rect">
            <a:avLst/>
          </a:prstGeom>
          <a:solidFill>
            <a:schemeClr val="accent2">
              <a:lumMod val="20000"/>
              <a:lumOff val="80000"/>
            </a:schemeClr>
          </a:solidFill>
        </p:spPr>
        <p:txBody>
          <a:bodyPr wrap="none" rtlCol="0">
            <a:noAutofit/>
          </a:bodyPr>
          <a:lstStyle/>
          <a:p>
            <a:pPr algn="l">
              <a:spcAft>
                <a:spcPts val="300"/>
              </a:spcAft>
            </a:pPr>
            <a:r>
              <a:rPr lang="ja-JP" altLang="en-US" sz="1100" b="1">
                <a:solidFill>
                  <a:schemeClr val="accent2"/>
                </a:solidFill>
                <a:latin typeface="+mn-ea"/>
                <a:cs typeface="Arial" panose="020B0604020202020204" pitchFamily="34" charset="0"/>
              </a:rPr>
              <a:t>採用</a:t>
            </a:r>
            <a:endParaRPr kumimoji="1" lang="en-US" altLang="ja-JP" sz="1100" b="1">
              <a:solidFill>
                <a:schemeClr val="accent2"/>
              </a:solidFill>
              <a:latin typeface="+mn-ea"/>
              <a:cs typeface="Arial" panose="020B0604020202020204" pitchFamily="34" charset="0"/>
            </a:endParaRPr>
          </a:p>
        </p:txBody>
      </p:sp>
      <p:sp>
        <p:nvSpPr>
          <p:cNvPr id="3" name="テキスト ボックス 2">
            <a:extLst>
              <a:ext uri="{FF2B5EF4-FFF2-40B4-BE49-F238E27FC236}">
                <a16:creationId xmlns:a16="http://schemas.microsoft.com/office/drawing/2014/main" id="{7CE36EA6-922F-FE1D-3BD3-BDDBE84207E1}"/>
              </a:ext>
            </a:extLst>
          </p:cNvPr>
          <p:cNvSpPr txBox="1"/>
          <p:nvPr/>
        </p:nvSpPr>
        <p:spPr>
          <a:xfrm>
            <a:off x="704528" y="4767005"/>
            <a:ext cx="1152128" cy="550242"/>
          </a:xfrm>
          <a:prstGeom prst="rect">
            <a:avLst/>
          </a:prstGeom>
          <a:solidFill>
            <a:schemeClr val="accent2">
              <a:lumMod val="20000"/>
              <a:lumOff val="80000"/>
            </a:schemeClr>
          </a:solidFill>
        </p:spPr>
        <p:txBody>
          <a:bodyPr wrap="none" rtlCol="0">
            <a:noAutofit/>
          </a:bodyPr>
          <a:lstStyle/>
          <a:p>
            <a:pPr algn="l">
              <a:spcAft>
                <a:spcPts val="300"/>
              </a:spcAft>
            </a:pPr>
            <a:r>
              <a:rPr lang="ja-JP" altLang="en-US" sz="1100" b="1">
                <a:solidFill>
                  <a:schemeClr val="accent2"/>
                </a:solidFill>
                <a:latin typeface="+mn-ea"/>
                <a:cs typeface="Arial" panose="020B0604020202020204" pitchFamily="34" charset="0"/>
              </a:rPr>
              <a:t>配置・異動</a:t>
            </a:r>
            <a:endParaRPr kumimoji="1" lang="en-US" altLang="ja-JP" sz="1100" b="1">
              <a:solidFill>
                <a:schemeClr val="accent2"/>
              </a:solidFill>
              <a:latin typeface="+mn-ea"/>
              <a:cs typeface="Arial" panose="020B0604020202020204" pitchFamily="34" charset="0"/>
            </a:endParaRPr>
          </a:p>
        </p:txBody>
      </p:sp>
      <p:sp>
        <p:nvSpPr>
          <p:cNvPr id="4" name="テキスト ボックス 3">
            <a:extLst>
              <a:ext uri="{FF2B5EF4-FFF2-40B4-BE49-F238E27FC236}">
                <a16:creationId xmlns:a16="http://schemas.microsoft.com/office/drawing/2014/main" id="{C7F3F2E8-67D0-59A3-5170-EA61BD36C2B6}"/>
              </a:ext>
            </a:extLst>
          </p:cNvPr>
          <p:cNvSpPr txBox="1"/>
          <p:nvPr/>
        </p:nvSpPr>
        <p:spPr>
          <a:xfrm>
            <a:off x="704528" y="4158554"/>
            <a:ext cx="1152128" cy="550242"/>
          </a:xfrm>
          <a:prstGeom prst="rect">
            <a:avLst/>
          </a:prstGeom>
          <a:solidFill>
            <a:schemeClr val="accent2">
              <a:lumMod val="20000"/>
              <a:lumOff val="80000"/>
            </a:schemeClr>
          </a:solidFill>
        </p:spPr>
        <p:txBody>
          <a:bodyPr wrap="none" rtlCol="0">
            <a:noAutofit/>
          </a:bodyPr>
          <a:lstStyle/>
          <a:p>
            <a:pPr algn="l">
              <a:spcAft>
                <a:spcPts val="300"/>
              </a:spcAft>
            </a:pPr>
            <a:r>
              <a:rPr lang="ja-JP" altLang="en-US" sz="1100" b="1">
                <a:solidFill>
                  <a:schemeClr val="accent2"/>
                </a:solidFill>
                <a:latin typeface="+mn-ea"/>
                <a:cs typeface="Arial" panose="020B0604020202020204" pitchFamily="34" charset="0"/>
              </a:rPr>
              <a:t>育成</a:t>
            </a:r>
            <a:endParaRPr kumimoji="1" lang="en-US" altLang="ja-JP" sz="1100" b="1">
              <a:solidFill>
                <a:schemeClr val="accent2"/>
              </a:solidFill>
              <a:latin typeface="+mn-ea"/>
              <a:cs typeface="Arial" panose="020B0604020202020204" pitchFamily="34" charset="0"/>
            </a:endParaRPr>
          </a:p>
        </p:txBody>
      </p:sp>
      <p:sp>
        <p:nvSpPr>
          <p:cNvPr id="5" name="テキスト ボックス 4">
            <a:extLst>
              <a:ext uri="{FF2B5EF4-FFF2-40B4-BE49-F238E27FC236}">
                <a16:creationId xmlns:a16="http://schemas.microsoft.com/office/drawing/2014/main" id="{BB6A5FA8-1695-C95A-D253-A7B747B3E4A1}"/>
              </a:ext>
            </a:extLst>
          </p:cNvPr>
          <p:cNvSpPr txBox="1"/>
          <p:nvPr/>
        </p:nvSpPr>
        <p:spPr>
          <a:xfrm>
            <a:off x="704528" y="5375457"/>
            <a:ext cx="1152128" cy="550242"/>
          </a:xfrm>
          <a:prstGeom prst="rect">
            <a:avLst/>
          </a:prstGeom>
          <a:solidFill>
            <a:schemeClr val="accent2">
              <a:lumMod val="20000"/>
              <a:lumOff val="80000"/>
            </a:schemeClr>
          </a:solidFill>
        </p:spPr>
        <p:txBody>
          <a:bodyPr wrap="none" rtlCol="0">
            <a:noAutofit/>
          </a:bodyPr>
          <a:lstStyle/>
          <a:p>
            <a:pPr algn="l">
              <a:spcAft>
                <a:spcPts val="300"/>
              </a:spcAft>
            </a:pPr>
            <a:r>
              <a:rPr lang="ja-JP" altLang="en-US" sz="1100" b="1">
                <a:solidFill>
                  <a:schemeClr val="accent2"/>
                </a:solidFill>
                <a:latin typeface="+mn-ea"/>
                <a:cs typeface="Arial" panose="020B0604020202020204" pitchFamily="34" charset="0"/>
              </a:rPr>
              <a:t>評価・報酬</a:t>
            </a:r>
            <a:endParaRPr kumimoji="1" lang="en-US" altLang="ja-JP" sz="1100" b="1">
              <a:solidFill>
                <a:schemeClr val="accent2"/>
              </a:solidFill>
              <a:latin typeface="+mn-ea"/>
              <a:cs typeface="Arial" panose="020B0604020202020204" pitchFamily="34" charset="0"/>
            </a:endParaRPr>
          </a:p>
        </p:txBody>
      </p:sp>
      <p:sp>
        <p:nvSpPr>
          <p:cNvPr id="6" name="テキスト ボックス 5">
            <a:extLst>
              <a:ext uri="{FF2B5EF4-FFF2-40B4-BE49-F238E27FC236}">
                <a16:creationId xmlns:a16="http://schemas.microsoft.com/office/drawing/2014/main" id="{0DDE8087-4134-5FFD-3190-91721DC9097E}"/>
              </a:ext>
            </a:extLst>
          </p:cNvPr>
          <p:cNvSpPr txBox="1"/>
          <p:nvPr/>
        </p:nvSpPr>
        <p:spPr>
          <a:xfrm>
            <a:off x="704528" y="5983908"/>
            <a:ext cx="1152128" cy="550242"/>
          </a:xfrm>
          <a:prstGeom prst="rect">
            <a:avLst/>
          </a:prstGeom>
          <a:solidFill>
            <a:schemeClr val="accent2">
              <a:lumMod val="20000"/>
              <a:lumOff val="80000"/>
            </a:schemeClr>
          </a:solidFill>
        </p:spPr>
        <p:txBody>
          <a:bodyPr wrap="none" rtlCol="0">
            <a:noAutofit/>
          </a:bodyPr>
          <a:lstStyle/>
          <a:p>
            <a:pPr algn="l">
              <a:spcAft>
                <a:spcPts val="300"/>
              </a:spcAft>
            </a:pPr>
            <a:r>
              <a:rPr lang="ja-JP" altLang="en-US" sz="1100" b="1">
                <a:solidFill>
                  <a:schemeClr val="accent2"/>
                </a:solidFill>
                <a:latin typeface="+mn-ea"/>
                <a:cs typeface="Arial" panose="020B0604020202020204" pitchFamily="34" charset="0"/>
              </a:rPr>
              <a:t>環境整備</a:t>
            </a:r>
            <a:endParaRPr kumimoji="1" lang="en-US" altLang="ja-JP" sz="1100" b="1">
              <a:solidFill>
                <a:schemeClr val="accent2"/>
              </a:solidFill>
              <a:latin typeface="+mn-ea"/>
              <a:cs typeface="Arial" panose="020B0604020202020204" pitchFamily="34" charset="0"/>
            </a:endParaRPr>
          </a:p>
        </p:txBody>
      </p:sp>
      <p:sp>
        <p:nvSpPr>
          <p:cNvPr id="7" name="テキスト ボックス 6">
            <a:extLst>
              <a:ext uri="{FF2B5EF4-FFF2-40B4-BE49-F238E27FC236}">
                <a16:creationId xmlns:a16="http://schemas.microsoft.com/office/drawing/2014/main" id="{28A2B30D-6095-7E3C-1C79-D07D564DAF11}"/>
              </a:ext>
            </a:extLst>
          </p:cNvPr>
          <p:cNvSpPr txBox="1"/>
          <p:nvPr/>
        </p:nvSpPr>
        <p:spPr>
          <a:xfrm>
            <a:off x="1928664" y="3547174"/>
            <a:ext cx="3456384" cy="550242"/>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●●人材の積極採用</a:t>
            </a:r>
            <a:r>
              <a:rPr lang="en-US" altLang="ja-JP" sz="1100">
                <a:solidFill>
                  <a:schemeClr val="accent2"/>
                </a:solidFill>
                <a:latin typeface="+mn-ea"/>
                <a:cs typeface="Arial" panose="020B0604020202020204" pitchFamily="34" charset="0"/>
              </a:rPr>
              <a:t>…</a:t>
            </a:r>
            <a:endParaRPr kumimoji="1" lang="en-US" altLang="ja-JP" sz="1100">
              <a:solidFill>
                <a:schemeClr val="accent2"/>
              </a:solidFill>
              <a:latin typeface="+mn-ea"/>
              <a:cs typeface="Arial" panose="020B0604020202020204" pitchFamily="34" charset="0"/>
            </a:endParaRPr>
          </a:p>
        </p:txBody>
      </p:sp>
      <p:sp>
        <p:nvSpPr>
          <p:cNvPr id="8" name="テキスト ボックス 7">
            <a:extLst>
              <a:ext uri="{FF2B5EF4-FFF2-40B4-BE49-F238E27FC236}">
                <a16:creationId xmlns:a16="http://schemas.microsoft.com/office/drawing/2014/main" id="{A09D33C2-31F2-1410-A036-58D460BF7ACB}"/>
              </a:ext>
            </a:extLst>
          </p:cNvPr>
          <p:cNvSpPr txBox="1"/>
          <p:nvPr/>
        </p:nvSpPr>
        <p:spPr>
          <a:xfrm>
            <a:off x="1928664" y="4767005"/>
            <a:ext cx="3456384" cy="550242"/>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●●部署へ●人の配置転換を</a:t>
            </a:r>
            <a:r>
              <a:rPr lang="en-US" altLang="ja-JP" sz="1100">
                <a:solidFill>
                  <a:schemeClr val="accent2"/>
                </a:solidFill>
                <a:latin typeface="+mn-ea"/>
                <a:cs typeface="Arial" panose="020B0604020202020204" pitchFamily="34" charset="0"/>
              </a:rPr>
              <a:t>…</a:t>
            </a:r>
            <a:endParaRPr kumimoji="1" lang="en-US" altLang="ja-JP" sz="1100">
              <a:solidFill>
                <a:schemeClr val="accent2"/>
              </a:solidFill>
              <a:latin typeface="+mn-ea"/>
              <a:cs typeface="Arial" panose="020B0604020202020204" pitchFamily="34" charset="0"/>
            </a:endParaRPr>
          </a:p>
        </p:txBody>
      </p:sp>
      <p:sp>
        <p:nvSpPr>
          <p:cNvPr id="9" name="テキスト ボックス 8">
            <a:extLst>
              <a:ext uri="{FF2B5EF4-FFF2-40B4-BE49-F238E27FC236}">
                <a16:creationId xmlns:a16="http://schemas.microsoft.com/office/drawing/2014/main" id="{F0BBA0E6-9798-DA8D-57E6-3D8E0BF08214}"/>
              </a:ext>
            </a:extLst>
          </p:cNvPr>
          <p:cNvSpPr txBox="1"/>
          <p:nvPr/>
        </p:nvSpPr>
        <p:spPr>
          <a:xfrm>
            <a:off x="1928664" y="4158554"/>
            <a:ext cx="3456384" cy="550242"/>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en-US" altLang="ja-JP" sz="1100">
                <a:solidFill>
                  <a:schemeClr val="accent2"/>
                </a:solidFill>
                <a:latin typeface="+mn-ea"/>
                <a:cs typeface="Arial" panose="020B0604020202020204" pitchFamily="34" charset="0"/>
              </a:rPr>
              <a:t>OJT</a:t>
            </a:r>
            <a:r>
              <a:rPr lang="ja-JP" altLang="en-US" sz="1100">
                <a:solidFill>
                  <a:schemeClr val="accent2"/>
                </a:solidFill>
                <a:latin typeface="+mn-ea"/>
                <a:cs typeface="Arial" panose="020B0604020202020204" pitchFamily="34" charset="0"/>
              </a:rPr>
              <a:t>：●●</a:t>
            </a:r>
            <a:r>
              <a:rPr lang="en-US" altLang="ja-JP" sz="110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r>
              <a:rPr lang="en-US" altLang="ja-JP" sz="1100">
                <a:solidFill>
                  <a:schemeClr val="accent2"/>
                </a:solidFill>
                <a:latin typeface="+mn-ea"/>
                <a:cs typeface="Arial" panose="020B0604020202020204" pitchFamily="34" charset="0"/>
              </a:rPr>
              <a:t>Off-JT</a:t>
            </a:r>
            <a:r>
              <a:rPr lang="ja-JP" altLang="en-US" sz="1100">
                <a:solidFill>
                  <a:schemeClr val="accent2"/>
                </a:solidFill>
                <a:latin typeface="+mn-ea"/>
                <a:cs typeface="Arial" panose="020B0604020202020204" pitchFamily="34" charset="0"/>
              </a:rPr>
              <a:t>：●●</a:t>
            </a:r>
            <a:r>
              <a:rPr lang="en-US" altLang="ja-JP" sz="1100">
                <a:solidFill>
                  <a:schemeClr val="accent2"/>
                </a:solidFill>
                <a:latin typeface="+mn-ea"/>
                <a:cs typeface="Arial" panose="020B0604020202020204" pitchFamily="34" charset="0"/>
              </a:rPr>
              <a:t>…</a:t>
            </a:r>
            <a:endParaRPr kumimoji="1" lang="en-US" altLang="ja-JP" sz="1100">
              <a:solidFill>
                <a:schemeClr val="accent2"/>
              </a:solidFill>
              <a:latin typeface="+mn-ea"/>
              <a:cs typeface="Arial" panose="020B0604020202020204" pitchFamily="34" charset="0"/>
            </a:endParaRPr>
          </a:p>
        </p:txBody>
      </p:sp>
      <p:sp>
        <p:nvSpPr>
          <p:cNvPr id="10" name="テキスト ボックス 9">
            <a:extLst>
              <a:ext uri="{FF2B5EF4-FFF2-40B4-BE49-F238E27FC236}">
                <a16:creationId xmlns:a16="http://schemas.microsoft.com/office/drawing/2014/main" id="{F1E0822F-B65B-0B78-5518-709C5134F5DD}"/>
              </a:ext>
            </a:extLst>
          </p:cNvPr>
          <p:cNvSpPr txBox="1"/>
          <p:nvPr/>
        </p:nvSpPr>
        <p:spPr>
          <a:xfrm>
            <a:off x="1928664" y="5375457"/>
            <a:ext cx="3456384" cy="550242"/>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スキルマップにて●●を定義し</a:t>
            </a:r>
            <a:r>
              <a:rPr lang="en-US" altLang="ja-JP" sz="110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●●の昇格基準において</a:t>
            </a:r>
            <a:r>
              <a:rPr lang="en-US" altLang="ja-JP" sz="1100">
                <a:solidFill>
                  <a:schemeClr val="accent2"/>
                </a:solidFill>
                <a:latin typeface="+mn-ea"/>
                <a:cs typeface="Arial" panose="020B0604020202020204" pitchFamily="34" charset="0"/>
              </a:rPr>
              <a:t>…</a:t>
            </a:r>
            <a:endParaRPr kumimoji="1" lang="en-US" altLang="ja-JP" sz="1100">
              <a:solidFill>
                <a:schemeClr val="accent2"/>
              </a:solidFill>
              <a:latin typeface="+mn-ea"/>
              <a:cs typeface="Arial" panose="020B0604020202020204" pitchFamily="34" charset="0"/>
            </a:endParaRPr>
          </a:p>
        </p:txBody>
      </p:sp>
      <p:sp>
        <p:nvSpPr>
          <p:cNvPr id="11" name="テキスト ボックス 10">
            <a:extLst>
              <a:ext uri="{FF2B5EF4-FFF2-40B4-BE49-F238E27FC236}">
                <a16:creationId xmlns:a16="http://schemas.microsoft.com/office/drawing/2014/main" id="{B19DD7EC-3C6D-55E4-55D7-45FFE17369AA}"/>
              </a:ext>
            </a:extLst>
          </p:cNvPr>
          <p:cNvSpPr txBox="1"/>
          <p:nvPr/>
        </p:nvSpPr>
        <p:spPr>
          <a:xfrm>
            <a:off x="1928664" y="5983908"/>
            <a:ext cx="3456384" cy="550242"/>
          </a:xfrm>
          <a:prstGeom prst="rect">
            <a:avLst/>
          </a:prstGeom>
          <a:solidFill>
            <a:schemeClr val="accent2">
              <a:lumMod val="20000"/>
              <a:lumOff val="80000"/>
            </a:schemeClr>
          </a:solidFill>
        </p:spPr>
        <p:txBody>
          <a:bodyPr wrap="square" rtlCol="0">
            <a:noAutofit/>
          </a:bodyPr>
          <a:lstStyle/>
          <a:p>
            <a:pPr marL="171450" indent="-171450" algn="l">
              <a:spcAft>
                <a:spcPts val="300"/>
              </a:spcAft>
              <a:buFont typeface="Wingdings" panose="05000000000000000000" pitchFamily="2" charset="2"/>
              <a:buChar char="ü"/>
            </a:pPr>
            <a:r>
              <a:rPr lang="ja-JP" altLang="en-US" sz="1100">
                <a:solidFill>
                  <a:schemeClr val="accent2"/>
                </a:solidFill>
                <a:latin typeface="+mn-ea"/>
                <a:cs typeface="Arial" panose="020B0604020202020204" pitchFamily="34" charset="0"/>
              </a:rPr>
              <a:t>●●に関する情報交換の場を</a:t>
            </a:r>
            <a:r>
              <a:rPr lang="en-US" altLang="ja-JP" sz="110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●●を後押しする福利厚生</a:t>
            </a:r>
            <a:r>
              <a:rPr kumimoji="1" lang="en-US" altLang="ja-JP" sz="1100">
                <a:solidFill>
                  <a:schemeClr val="accent2"/>
                </a:solidFill>
                <a:latin typeface="+mn-ea"/>
                <a:cs typeface="Arial" panose="020B0604020202020204" pitchFamily="34" charset="0"/>
              </a:rPr>
              <a:t>…</a:t>
            </a:r>
          </a:p>
        </p:txBody>
      </p:sp>
      <p:sp>
        <p:nvSpPr>
          <p:cNvPr id="13" name="テキスト ボックス 12">
            <a:extLst>
              <a:ext uri="{FF2B5EF4-FFF2-40B4-BE49-F238E27FC236}">
                <a16:creationId xmlns:a16="http://schemas.microsoft.com/office/drawing/2014/main" id="{144E4638-5DC2-502D-1DD4-B2B02CCD5190}"/>
              </a:ext>
            </a:extLst>
          </p:cNvPr>
          <p:cNvSpPr txBox="1"/>
          <p:nvPr/>
        </p:nvSpPr>
        <p:spPr>
          <a:xfrm>
            <a:off x="6537176" y="3547174"/>
            <a:ext cx="2808312" cy="2986976"/>
          </a:xfrm>
          <a:prstGeom prst="rect">
            <a:avLst/>
          </a:prstGeom>
          <a:solidFill>
            <a:schemeClr val="accent2">
              <a:lumMod val="20000"/>
              <a:lumOff val="80000"/>
            </a:schemeClr>
          </a:solidFill>
        </p:spPr>
        <p:txBody>
          <a:bodyPr wrap="square" rtlCol="0">
            <a:noAutofit/>
          </a:bodyPr>
          <a:lstStyle/>
          <a:p>
            <a:pPr algn="l">
              <a:spcAft>
                <a:spcPts val="300"/>
              </a:spcAft>
            </a:pPr>
            <a:r>
              <a:rPr kumimoji="1" lang="ja-JP" altLang="en-US" sz="1100" b="1" u="sng" dirty="0">
                <a:solidFill>
                  <a:schemeClr val="accent2"/>
                </a:solidFill>
                <a:latin typeface="+mn-ea"/>
                <a:cs typeface="Arial" panose="020B0604020202020204" pitchFamily="34" charset="0"/>
              </a:rPr>
              <a:t>①●●人材に対する関係性構築</a:t>
            </a:r>
            <a:r>
              <a:rPr kumimoji="1" lang="en-US" altLang="ja-JP" sz="1100" b="1" u="sng" dirty="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p>
          <a:p>
            <a:pPr marL="171450" indent="-171450" algn="l">
              <a:spcAft>
                <a:spcPts val="300"/>
              </a:spcAft>
              <a:buFont typeface="Wingdings" panose="05000000000000000000" pitchFamily="2" charset="2"/>
              <a:buChar char="ü"/>
            </a:pPr>
            <a:endParaRPr lang="en-US" altLang="ja-JP" sz="1100" dirty="0">
              <a:solidFill>
                <a:schemeClr val="accent2"/>
              </a:solidFill>
              <a:latin typeface="+mn-ea"/>
              <a:cs typeface="Arial" panose="020B0604020202020204" pitchFamily="34" charset="0"/>
            </a:endParaRPr>
          </a:p>
          <a:p>
            <a:pPr algn="l">
              <a:spcAft>
                <a:spcPts val="300"/>
              </a:spcAft>
            </a:pPr>
            <a:endParaRPr kumimoji="1" lang="en-US" altLang="ja-JP" sz="1100" b="1" dirty="0">
              <a:solidFill>
                <a:schemeClr val="accent2"/>
              </a:solidFill>
              <a:latin typeface="+mn-ea"/>
              <a:cs typeface="Arial" panose="020B0604020202020204" pitchFamily="34" charset="0"/>
            </a:endParaRPr>
          </a:p>
          <a:p>
            <a:pPr algn="l">
              <a:spcAft>
                <a:spcPts val="300"/>
              </a:spcAft>
            </a:pPr>
            <a:r>
              <a:rPr kumimoji="1" lang="ja-JP" altLang="en-US" sz="1100" b="1" u="sng" dirty="0">
                <a:solidFill>
                  <a:schemeClr val="accent2"/>
                </a:solidFill>
                <a:latin typeface="+mn-ea"/>
                <a:cs typeface="Arial" panose="020B0604020202020204" pitchFamily="34" charset="0"/>
              </a:rPr>
              <a:t>②高度な●●知識と実践機会提供</a:t>
            </a:r>
            <a:r>
              <a:rPr kumimoji="1" lang="en-US" altLang="ja-JP" sz="1100" b="1" u="sng" dirty="0">
                <a:solidFill>
                  <a:schemeClr val="accent2"/>
                </a:solidFill>
                <a:latin typeface="+mn-ea"/>
                <a:cs typeface="Arial" panose="020B0604020202020204" pitchFamily="34" charset="0"/>
              </a:rPr>
              <a:t>…</a:t>
            </a:r>
          </a:p>
          <a:p>
            <a:pPr marL="171450" indent="-171450">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p>
          <a:p>
            <a:pPr marL="171450" indent="-171450">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p>
          <a:p>
            <a:pPr marL="171450" indent="-171450">
              <a:spcAft>
                <a:spcPts val="300"/>
              </a:spcAft>
              <a:buFont typeface="Wingdings" panose="05000000000000000000" pitchFamily="2" charset="2"/>
              <a:buChar char="ü"/>
            </a:pPr>
            <a:endParaRPr lang="en-US" altLang="ja-JP" sz="1100" b="1" dirty="0">
              <a:solidFill>
                <a:schemeClr val="accent2"/>
              </a:solidFill>
              <a:latin typeface="+mn-ea"/>
              <a:cs typeface="Arial" panose="020B0604020202020204" pitchFamily="34" charset="0"/>
            </a:endParaRPr>
          </a:p>
          <a:p>
            <a:pPr algn="l">
              <a:spcAft>
                <a:spcPts val="300"/>
              </a:spcAft>
            </a:pPr>
            <a:endParaRPr kumimoji="1" lang="en-US" altLang="ja-JP" sz="1100" b="1" dirty="0">
              <a:solidFill>
                <a:schemeClr val="accent2"/>
              </a:solidFill>
              <a:latin typeface="+mn-ea"/>
              <a:cs typeface="Arial" panose="020B0604020202020204" pitchFamily="34" charset="0"/>
            </a:endParaRPr>
          </a:p>
          <a:p>
            <a:pPr algn="l">
              <a:spcAft>
                <a:spcPts val="300"/>
              </a:spcAft>
            </a:pPr>
            <a:r>
              <a:rPr kumimoji="1" lang="ja-JP" altLang="en-US" sz="1100" b="1" u="sng" dirty="0">
                <a:solidFill>
                  <a:schemeClr val="accent2"/>
                </a:solidFill>
                <a:latin typeface="+mn-ea"/>
                <a:cs typeface="Arial" panose="020B0604020202020204" pitchFamily="34" charset="0"/>
              </a:rPr>
              <a:t>③●●を満たす人材を●割まで増加</a:t>
            </a:r>
            <a:r>
              <a:rPr kumimoji="1" lang="en-US" altLang="ja-JP" sz="1100" b="1" u="sng" dirty="0">
                <a:solidFill>
                  <a:schemeClr val="accent2"/>
                </a:solidFill>
                <a:latin typeface="+mn-ea"/>
                <a:cs typeface="Arial" panose="020B0604020202020204" pitchFamily="34" charset="0"/>
              </a:rPr>
              <a:t>…</a:t>
            </a:r>
          </a:p>
          <a:p>
            <a:pPr marL="171450" indent="-171450">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p>
          <a:p>
            <a:pPr marL="171450" indent="-171450">
              <a:spcAft>
                <a:spcPts val="300"/>
              </a:spcAft>
              <a:buFont typeface="Wingdings" panose="05000000000000000000" pitchFamily="2" charset="2"/>
              <a:buChar char="ü"/>
            </a:pPr>
            <a:r>
              <a:rPr lang="ja-JP" altLang="en-US" sz="1100" dirty="0">
                <a:solidFill>
                  <a:schemeClr val="accent2"/>
                </a:solidFill>
                <a:latin typeface="+mn-ea"/>
                <a:cs typeface="Arial" panose="020B0604020202020204" pitchFamily="34" charset="0"/>
              </a:rPr>
              <a:t>●●</a:t>
            </a:r>
            <a:r>
              <a:rPr lang="en-US" altLang="ja-JP" sz="1100" dirty="0">
                <a:solidFill>
                  <a:schemeClr val="accent2"/>
                </a:solidFill>
                <a:latin typeface="+mn-ea"/>
                <a:cs typeface="Arial" panose="020B0604020202020204" pitchFamily="34" charset="0"/>
              </a:rPr>
              <a:t>…</a:t>
            </a:r>
            <a:endParaRPr lang="en-US" altLang="ja-JP" sz="1100" b="1" dirty="0">
              <a:solidFill>
                <a:schemeClr val="accent2"/>
              </a:solidFill>
              <a:latin typeface="+mn-ea"/>
              <a:cs typeface="Arial" panose="020B0604020202020204" pitchFamily="34" charset="0"/>
            </a:endParaRPr>
          </a:p>
          <a:p>
            <a:pPr marL="171450" indent="-171450" algn="l">
              <a:spcAft>
                <a:spcPts val="300"/>
              </a:spcAft>
              <a:buFont typeface="Wingdings" panose="05000000000000000000" pitchFamily="2" charset="2"/>
              <a:buChar char="ü"/>
            </a:pPr>
            <a:endParaRPr kumimoji="1" lang="en-US" altLang="ja-JP" sz="1100" b="1" dirty="0">
              <a:solidFill>
                <a:schemeClr val="accent2"/>
              </a:solidFill>
              <a:latin typeface="+mn-ea"/>
              <a:cs typeface="Arial" panose="020B0604020202020204" pitchFamily="34" charset="0"/>
            </a:endParaRPr>
          </a:p>
        </p:txBody>
      </p:sp>
      <p:sp>
        <p:nvSpPr>
          <p:cNvPr id="17" name="矢印: 右 16">
            <a:extLst>
              <a:ext uri="{FF2B5EF4-FFF2-40B4-BE49-F238E27FC236}">
                <a16:creationId xmlns:a16="http://schemas.microsoft.com/office/drawing/2014/main" id="{2BC5A65B-3BBD-9531-CA30-A24E52E9BF32}"/>
              </a:ext>
            </a:extLst>
          </p:cNvPr>
          <p:cNvSpPr/>
          <p:nvPr/>
        </p:nvSpPr>
        <p:spPr>
          <a:xfrm>
            <a:off x="5784780" y="3692722"/>
            <a:ext cx="360040" cy="291920"/>
          </a:xfrm>
          <a:prstGeom prst="rightArrow">
            <a:avLst/>
          </a:prstGeom>
          <a:solidFill>
            <a:schemeClr val="bg1"/>
          </a:solidFill>
          <a:ln w="952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b="1">
              <a:solidFill>
                <a:schemeClr val="accent1"/>
              </a:solidFill>
              <a:latin typeface="+mn-ea"/>
              <a:cs typeface="Arial" panose="020B0604020202020204" pitchFamily="34" charset="0"/>
            </a:endParaRPr>
          </a:p>
        </p:txBody>
      </p:sp>
      <p:sp>
        <p:nvSpPr>
          <p:cNvPr id="20" name="矢印: 右 19">
            <a:extLst>
              <a:ext uri="{FF2B5EF4-FFF2-40B4-BE49-F238E27FC236}">
                <a16:creationId xmlns:a16="http://schemas.microsoft.com/office/drawing/2014/main" id="{17F02C04-82D7-C12D-33DD-DADB2D326CA9}"/>
              </a:ext>
            </a:extLst>
          </p:cNvPr>
          <p:cNvSpPr/>
          <p:nvPr/>
        </p:nvSpPr>
        <p:spPr>
          <a:xfrm>
            <a:off x="5784780" y="4269352"/>
            <a:ext cx="360040" cy="291920"/>
          </a:xfrm>
          <a:prstGeom prst="rightArrow">
            <a:avLst/>
          </a:prstGeom>
          <a:solidFill>
            <a:schemeClr val="bg1"/>
          </a:solidFill>
          <a:ln w="952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b="1">
              <a:solidFill>
                <a:schemeClr val="accent1"/>
              </a:solidFill>
              <a:latin typeface="+mn-ea"/>
              <a:cs typeface="Arial" panose="020B0604020202020204" pitchFamily="34" charset="0"/>
            </a:endParaRPr>
          </a:p>
        </p:txBody>
      </p:sp>
      <p:sp>
        <p:nvSpPr>
          <p:cNvPr id="22" name="矢印: 右 21">
            <a:extLst>
              <a:ext uri="{FF2B5EF4-FFF2-40B4-BE49-F238E27FC236}">
                <a16:creationId xmlns:a16="http://schemas.microsoft.com/office/drawing/2014/main" id="{2F705694-5330-9DB2-44F5-D6036CAFF5B7}"/>
              </a:ext>
            </a:extLst>
          </p:cNvPr>
          <p:cNvSpPr/>
          <p:nvPr/>
        </p:nvSpPr>
        <p:spPr>
          <a:xfrm>
            <a:off x="5784780" y="6113069"/>
            <a:ext cx="360040" cy="291920"/>
          </a:xfrm>
          <a:prstGeom prst="rightArrow">
            <a:avLst/>
          </a:prstGeom>
          <a:solidFill>
            <a:schemeClr val="bg1"/>
          </a:solidFill>
          <a:ln w="952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b="1">
              <a:solidFill>
                <a:schemeClr val="accent1"/>
              </a:solidFill>
              <a:latin typeface="+mn-ea"/>
              <a:cs typeface="Arial" panose="020B0604020202020204" pitchFamily="34" charset="0"/>
            </a:endParaRPr>
          </a:p>
        </p:txBody>
      </p:sp>
      <p:cxnSp>
        <p:nvCxnSpPr>
          <p:cNvPr id="24" name="直線コネクタ 23">
            <a:extLst>
              <a:ext uri="{FF2B5EF4-FFF2-40B4-BE49-F238E27FC236}">
                <a16:creationId xmlns:a16="http://schemas.microsoft.com/office/drawing/2014/main" id="{1BF35472-8EB1-C1BF-AFE2-8AF348611F28}"/>
              </a:ext>
            </a:extLst>
          </p:cNvPr>
          <p:cNvCxnSpPr>
            <a:cxnSpLocks/>
          </p:cNvCxnSpPr>
          <p:nvPr/>
        </p:nvCxnSpPr>
        <p:spPr>
          <a:xfrm>
            <a:off x="704528" y="3409706"/>
            <a:ext cx="4680520"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25" name="テキスト ボックス 24">
            <a:extLst>
              <a:ext uri="{FF2B5EF4-FFF2-40B4-BE49-F238E27FC236}">
                <a16:creationId xmlns:a16="http://schemas.microsoft.com/office/drawing/2014/main" id="{2B433C63-63E1-D78F-BC9B-70708522B413}"/>
              </a:ext>
            </a:extLst>
          </p:cNvPr>
          <p:cNvSpPr txBox="1"/>
          <p:nvPr/>
        </p:nvSpPr>
        <p:spPr>
          <a:xfrm>
            <a:off x="608480" y="3051294"/>
            <a:ext cx="3924472" cy="276999"/>
          </a:xfrm>
          <a:prstGeom prst="rect">
            <a:avLst/>
          </a:prstGeom>
          <a:noFill/>
        </p:spPr>
        <p:txBody>
          <a:bodyPr wrap="none" rtlCol="0">
            <a:spAutoFit/>
          </a:bodyPr>
          <a:lstStyle/>
          <a:p>
            <a:pPr algn="l"/>
            <a:r>
              <a:rPr kumimoji="1" lang="ja-JP" altLang="en-US" sz="1200" b="1" dirty="0">
                <a:solidFill>
                  <a:schemeClr val="accent2"/>
                </a:solidFill>
                <a:latin typeface="+mn-ea"/>
                <a:cs typeface="Arial" panose="020B0604020202020204" pitchFamily="34" charset="0"/>
              </a:rPr>
              <a:t>人材育成に関する取組の全体像（企業人材育成型の例）</a:t>
            </a:r>
          </a:p>
        </p:txBody>
      </p:sp>
      <p:cxnSp>
        <p:nvCxnSpPr>
          <p:cNvPr id="26" name="直線コネクタ 25">
            <a:extLst>
              <a:ext uri="{FF2B5EF4-FFF2-40B4-BE49-F238E27FC236}">
                <a16:creationId xmlns:a16="http://schemas.microsoft.com/office/drawing/2014/main" id="{50967A8C-DC74-86F5-796B-4BCABDCF8213}"/>
              </a:ext>
            </a:extLst>
          </p:cNvPr>
          <p:cNvCxnSpPr>
            <a:cxnSpLocks/>
          </p:cNvCxnSpPr>
          <p:nvPr/>
        </p:nvCxnSpPr>
        <p:spPr>
          <a:xfrm>
            <a:off x="6537660" y="3409706"/>
            <a:ext cx="2807828"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27" name="テキスト ボックス 26">
            <a:extLst>
              <a:ext uri="{FF2B5EF4-FFF2-40B4-BE49-F238E27FC236}">
                <a16:creationId xmlns:a16="http://schemas.microsoft.com/office/drawing/2014/main" id="{1072E12B-44B9-AC82-F630-65F3A89B1F11}"/>
              </a:ext>
            </a:extLst>
          </p:cNvPr>
          <p:cNvSpPr txBox="1"/>
          <p:nvPr/>
        </p:nvSpPr>
        <p:spPr>
          <a:xfrm>
            <a:off x="6441612" y="3051294"/>
            <a:ext cx="2560316"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共同講座の位置づけと期待する効果</a:t>
            </a:r>
          </a:p>
        </p:txBody>
      </p:sp>
      <p:sp>
        <p:nvSpPr>
          <p:cNvPr id="18" name="正方形/長方形 17">
            <a:extLst>
              <a:ext uri="{FF2B5EF4-FFF2-40B4-BE49-F238E27FC236}">
                <a16:creationId xmlns:a16="http://schemas.microsoft.com/office/drawing/2014/main" id="{FBC26FA8-137C-E5BF-14C0-66297AF4784F}"/>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a:solidFill>
                  <a:schemeClr val="accent1"/>
                </a:solidFill>
                <a:latin typeface="+mn-ea"/>
                <a:cs typeface="Arial" panose="020B0604020202020204" pitchFamily="34" charset="0"/>
              </a:rPr>
              <a:t>講座タイプ</a:t>
            </a:r>
            <a:r>
              <a:rPr kumimoji="1" lang="ja-JP" altLang="en-US" sz="1400" b="1">
                <a:solidFill>
                  <a:schemeClr val="accent1"/>
                </a:solidFill>
                <a:latin typeface="+mn-ea"/>
                <a:cs typeface="Arial" panose="020B0604020202020204" pitchFamily="34" charset="0"/>
              </a:rPr>
              <a:t>：企業人材育成型のみ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地域・業界人材育成型を選択した場合は不要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223606149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517065"/>
          </a:xfrm>
        </p:spPr>
        <p:txBody>
          <a:bodyPr>
            <a:spAutoFit/>
          </a:bodyPr>
          <a:lstStyle/>
          <a:p>
            <a:r>
              <a:rPr lang="ja-JP" altLang="en-US" sz="1200"/>
              <a:t>対象とする地域・業界において、学び直しが必要な背景を説明してください。</a:t>
            </a:r>
            <a:endParaRPr lang="en-US" altLang="ja-JP" sz="1200" dirty="0"/>
          </a:p>
          <a:p>
            <a:r>
              <a:rPr lang="ja-JP" altLang="en-US" sz="1200"/>
              <a:t>その中で本共同講座によって目指す達成につながる部分については詳細を説明してください。</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2-1</a:t>
            </a:r>
            <a:r>
              <a:rPr lang="ja-JP" altLang="en-US"/>
              <a:t>．対象とする地域・業界の学び直しの必要性・背景</a:t>
            </a:r>
          </a:p>
        </p:txBody>
      </p:sp>
      <p:sp>
        <p:nvSpPr>
          <p:cNvPr id="29" name="正方形/長方形 28">
            <a:extLst>
              <a:ext uri="{FF2B5EF4-FFF2-40B4-BE49-F238E27FC236}">
                <a16:creationId xmlns:a16="http://schemas.microsoft.com/office/drawing/2014/main" id="{6C1D3FEC-F257-FFCD-D1E0-5ADF8FE8F9BF}"/>
              </a:ext>
            </a:extLst>
          </p:cNvPr>
          <p:cNvSpPr/>
          <p:nvPr/>
        </p:nvSpPr>
        <p:spPr>
          <a:xfrm>
            <a:off x="416496" y="2040990"/>
            <a:ext cx="9097048" cy="773408"/>
          </a:xfrm>
          <a:prstGeom prst="rect">
            <a:avLst/>
          </a:prstGeom>
          <a:no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1100" b="1">
                <a:solidFill>
                  <a:schemeClr val="accent2"/>
                </a:solidFill>
                <a:latin typeface="+mn-ea"/>
                <a:cs typeface="Arial" panose="020B0604020202020204" pitchFamily="34" charset="0"/>
              </a:rPr>
              <a:t>自社を取り巻く地域・業界の課題</a:t>
            </a:r>
            <a:endParaRPr kumimoji="1" lang="en-US" altLang="ja-JP" sz="1100" b="1" dirty="0">
              <a:solidFill>
                <a:schemeClr val="accent2"/>
              </a:solidFill>
              <a:latin typeface="+mn-ea"/>
              <a:cs typeface="Arial" panose="020B0604020202020204" pitchFamily="34" charset="0"/>
            </a:endParaRPr>
          </a:p>
          <a:p>
            <a:r>
              <a:rPr lang="ja-JP" altLang="en-US" sz="1100">
                <a:solidFill>
                  <a:schemeClr val="accent2"/>
                </a:solidFill>
              </a:rPr>
              <a:t>弊社は、●●業界において、●●を主な事業領域としている。●●業界は近年の外部環境変化によって●●な転換が急務になっている。しかしながら、●●の関係で各社が●●への転換を行うことは難しい。</a:t>
            </a:r>
            <a:endParaRPr lang="en-US" altLang="ja-JP" sz="1100" dirty="0">
              <a:solidFill>
                <a:schemeClr val="accent2"/>
              </a:solidFill>
            </a:endParaRPr>
          </a:p>
        </p:txBody>
      </p:sp>
      <p:sp>
        <p:nvSpPr>
          <p:cNvPr id="31" name="テキスト ボックス 30">
            <a:extLst>
              <a:ext uri="{FF2B5EF4-FFF2-40B4-BE49-F238E27FC236}">
                <a16:creationId xmlns:a16="http://schemas.microsoft.com/office/drawing/2014/main" id="{4490BCDC-8575-0AD3-4642-8A910BFB443C}"/>
              </a:ext>
            </a:extLst>
          </p:cNvPr>
          <p:cNvSpPr txBox="1"/>
          <p:nvPr/>
        </p:nvSpPr>
        <p:spPr>
          <a:xfrm>
            <a:off x="344488" y="1700808"/>
            <a:ext cx="4954656" cy="276999"/>
          </a:xfrm>
          <a:prstGeom prst="rect">
            <a:avLst/>
          </a:prstGeom>
          <a:noFill/>
        </p:spPr>
        <p:txBody>
          <a:bodyPr wrap="square">
            <a:spAutoFit/>
          </a:bodyPr>
          <a:lstStyle/>
          <a:p>
            <a:pPr marL="0" indent="0">
              <a:buNone/>
            </a:pPr>
            <a:r>
              <a:rPr lang="ja-JP" altLang="en-US" sz="1200" dirty="0">
                <a:solidFill>
                  <a:schemeClr val="accent2"/>
                </a:solidFill>
              </a:rPr>
              <a:t>（記載例：地域・業界人材育成型）</a:t>
            </a:r>
            <a:endParaRPr lang="en-US" altLang="ja-JP" sz="1200" dirty="0">
              <a:solidFill>
                <a:schemeClr val="accent2"/>
              </a:solidFill>
            </a:endParaRPr>
          </a:p>
        </p:txBody>
      </p:sp>
      <p:sp>
        <p:nvSpPr>
          <p:cNvPr id="9" name="正方形/長方形 8">
            <a:extLst>
              <a:ext uri="{FF2B5EF4-FFF2-40B4-BE49-F238E27FC236}">
                <a16:creationId xmlns:a16="http://schemas.microsoft.com/office/drawing/2014/main" id="{0D309E6A-1FEA-C963-9783-D1C7D201536B}"/>
              </a:ext>
            </a:extLst>
          </p:cNvPr>
          <p:cNvSpPr/>
          <p:nvPr/>
        </p:nvSpPr>
        <p:spPr>
          <a:xfrm>
            <a:off x="416496" y="2861573"/>
            <a:ext cx="9097048" cy="773408"/>
          </a:xfrm>
          <a:prstGeom prst="rect">
            <a:avLst/>
          </a:prstGeom>
          <a:noFill/>
          <a:ln w="952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1100" b="1">
                <a:solidFill>
                  <a:schemeClr val="accent2"/>
                </a:solidFill>
                <a:latin typeface="+mn-ea"/>
                <a:cs typeface="Arial" panose="020B0604020202020204" pitchFamily="34" charset="0"/>
              </a:rPr>
              <a:t>上記を踏まえた地域・業界の解決施策の全体像</a:t>
            </a:r>
            <a:endParaRPr kumimoji="1" lang="en-US" altLang="ja-JP" sz="1100" b="1" dirty="0">
              <a:solidFill>
                <a:schemeClr val="accent2"/>
              </a:solidFill>
              <a:latin typeface="+mn-ea"/>
              <a:cs typeface="Arial" panose="020B0604020202020204" pitchFamily="34" charset="0"/>
            </a:endParaRPr>
          </a:p>
          <a:p>
            <a:r>
              <a:rPr lang="ja-JP" altLang="en-US" sz="1100">
                <a:solidFill>
                  <a:schemeClr val="accent2"/>
                </a:solidFill>
              </a:rPr>
              <a:t>業界においては、 ●●基本計画によって各社ごと目的の作成と●●の実施を行なっている。また、業界団体である●●が横串として●●の推進を行なっている。</a:t>
            </a:r>
            <a:br>
              <a:rPr lang="en-US" altLang="ja-JP" sz="1100" dirty="0">
                <a:solidFill>
                  <a:schemeClr val="accent2"/>
                </a:solidFill>
              </a:rPr>
            </a:br>
            <a:r>
              <a:rPr lang="ja-JP" altLang="en-US" sz="1100">
                <a:solidFill>
                  <a:schemeClr val="accent2"/>
                </a:solidFill>
              </a:rPr>
              <a:t>特に●●領域へのシフトについては</a:t>
            </a:r>
            <a:r>
              <a:rPr lang="en-US" altLang="ja-JP" sz="1100" dirty="0">
                <a:solidFill>
                  <a:schemeClr val="accent2"/>
                </a:solidFill>
              </a:rPr>
              <a:t>…</a:t>
            </a:r>
            <a:endParaRPr lang="ja-JP" altLang="en-US" sz="1100">
              <a:solidFill>
                <a:schemeClr val="accent2"/>
              </a:solidFill>
            </a:endParaRPr>
          </a:p>
        </p:txBody>
      </p:sp>
      <p:sp>
        <p:nvSpPr>
          <p:cNvPr id="19" name="正方形/長方形 18">
            <a:extLst>
              <a:ext uri="{FF2B5EF4-FFF2-40B4-BE49-F238E27FC236}">
                <a16:creationId xmlns:a16="http://schemas.microsoft.com/office/drawing/2014/main" id="{21BD2CC6-062A-6300-E3A5-77F64812EFF9}"/>
              </a:ext>
            </a:extLst>
          </p:cNvPr>
          <p:cNvSpPr/>
          <p:nvPr/>
        </p:nvSpPr>
        <p:spPr>
          <a:xfrm>
            <a:off x="5160845" y="4160236"/>
            <a:ext cx="4312431" cy="2419593"/>
          </a:xfrm>
          <a:prstGeom prst="rect">
            <a:avLst/>
          </a:prstGeom>
          <a:solidFill>
            <a:schemeClr val="accent3">
              <a:lumMod val="20000"/>
              <a:lumOff val="80000"/>
            </a:schemeClr>
          </a:solidFill>
          <a:ln w="28575">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●●領域へのシフト</a:t>
            </a:r>
            <a:endParaRPr kumimoji="1" lang="en-US" altLang="ja-JP" sz="1100" b="1" dirty="0">
              <a:solidFill>
                <a:schemeClr val="accent2"/>
              </a:solidFill>
              <a:latin typeface="+mn-ea"/>
              <a:cs typeface="Arial" panose="020B0604020202020204" pitchFamily="34" charset="0"/>
            </a:endParaRPr>
          </a:p>
          <a:p>
            <a:endParaRPr lang="en-US" altLang="ja-JP" sz="1100" b="1" dirty="0">
              <a:solidFill>
                <a:schemeClr val="accent2"/>
              </a:solidFill>
              <a:latin typeface="+mn-ea"/>
              <a:cs typeface="Arial" panose="020B0604020202020204" pitchFamily="34" charset="0"/>
            </a:endParaRPr>
          </a:p>
          <a:p>
            <a:r>
              <a:rPr kumimoji="1" lang="ja-JP" altLang="en-US" sz="1100" b="1">
                <a:solidFill>
                  <a:schemeClr val="accent2"/>
                </a:solidFill>
                <a:latin typeface="+mn-ea"/>
                <a:cs typeface="Arial" panose="020B0604020202020204" pitchFamily="34" charset="0"/>
              </a:rPr>
              <a:t>（概要）</a:t>
            </a:r>
            <a:endParaRPr kumimoji="1" lang="en-US" altLang="ja-JP" sz="1100" b="1" dirty="0">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lang="ja-JP" altLang="en-US" sz="1100">
                <a:solidFill>
                  <a:schemeClr val="accent2"/>
                </a:solidFill>
                <a:latin typeface="+mn-ea"/>
                <a:cs typeface="Arial" panose="020B0604020202020204" pitchFamily="34" charset="0"/>
              </a:rPr>
              <a:t>ああああ</a:t>
            </a:r>
            <a:endParaRPr lang="en-US" altLang="ja-JP" sz="1100" dirty="0">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lang="ja-JP" altLang="en-US" sz="1100">
                <a:solidFill>
                  <a:schemeClr val="accent2"/>
                </a:solidFill>
                <a:latin typeface="+mn-ea"/>
                <a:cs typeface="Arial" panose="020B0604020202020204" pitchFamily="34" charset="0"/>
              </a:rPr>
              <a:t>ああああ</a:t>
            </a:r>
            <a:endParaRPr lang="en-US" altLang="ja-JP" sz="1100" dirty="0">
              <a:solidFill>
                <a:schemeClr val="accent2"/>
              </a:solidFill>
              <a:latin typeface="+mn-ea"/>
              <a:cs typeface="Arial" panose="020B0604020202020204" pitchFamily="34" charset="0"/>
            </a:endParaRPr>
          </a:p>
          <a:p>
            <a:endParaRPr lang="en-US" altLang="ja-JP" sz="1100" b="1" dirty="0">
              <a:solidFill>
                <a:schemeClr val="accent2"/>
              </a:solidFill>
              <a:latin typeface="+mn-ea"/>
              <a:cs typeface="Arial" panose="020B0604020202020204" pitchFamily="34" charset="0"/>
            </a:endParaRPr>
          </a:p>
          <a:p>
            <a:r>
              <a:rPr kumimoji="1" lang="ja-JP" altLang="en-US" sz="1100" b="1">
                <a:solidFill>
                  <a:schemeClr val="accent2"/>
                </a:solidFill>
                <a:latin typeface="+mn-ea"/>
                <a:cs typeface="Arial" panose="020B0604020202020204" pitchFamily="34" charset="0"/>
              </a:rPr>
              <a:t>（目標・成果指標）</a:t>
            </a:r>
            <a:endParaRPr kumimoji="1" lang="en-US" altLang="ja-JP" sz="1100" b="1" dirty="0">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lang="ja-JP" altLang="en-US" sz="1100">
                <a:solidFill>
                  <a:schemeClr val="accent2"/>
                </a:solidFill>
                <a:latin typeface="+mn-ea"/>
                <a:cs typeface="Arial" panose="020B0604020202020204" pitchFamily="34" charset="0"/>
              </a:rPr>
              <a:t>ああああ</a:t>
            </a:r>
            <a:endParaRPr lang="en-US" altLang="ja-JP" sz="1100" dirty="0">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lang="ja-JP" altLang="en-US" sz="1100">
                <a:solidFill>
                  <a:schemeClr val="accent2"/>
                </a:solidFill>
                <a:latin typeface="+mn-ea"/>
                <a:cs typeface="Arial" panose="020B0604020202020204" pitchFamily="34" charset="0"/>
              </a:rPr>
              <a:t>ああああ</a:t>
            </a:r>
            <a:endParaRPr lang="en-US" altLang="ja-JP" sz="1100" b="1" dirty="0">
              <a:solidFill>
                <a:schemeClr val="accent2"/>
              </a:solidFill>
              <a:latin typeface="+mn-ea"/>
              <a:cs typeface="Arial" panose="020B0604020202020204" pitchFamily="34" charset="0"/>
            </a:endParaRPr>
          </a:p>
          <a:p>
            <a:endParaRPr lang="en-US" altLang="ja-JP" sz="1100" b="1" dirty="0">
              <a:solidFill>
                <a:schemeClr val="accent2"/>
              </a:solidFill>
              <a:latin typeface="+mn-ea"/>
              <a:cs typeface="Arial" panose="020B0604020202020204" pitchFamily="34" charset="0"/>
            </a:endParaRPr>
          </a:p>
          <a:p>
            <a:r>
              <a:rPr kumimoji="1" lang="ja-JP" altLang="en-US" sz="1100" b="1">
                <a:solidFill>
                  <a:schemeClr val="accent2"/>
                </a:solidFill>
                <a:latin typeface="+mn-ea"/>
                <a:cs typeface="Arial" panose="020B0604020202020204" pitchFamily="34" charset="0"/>
              </a:rPr>
              <a:t>（これまでの取組と課題）</a:t>
            </a:r>
            <a:endParaRPr kumimoji="1" lang="en-US" altLang="ja-JP" sz="1100" b="1" dirty="0">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これまで、●●を中心に実施し</a:t>
            </a:r>
            <a:r>
              <a:rPr kumimoji="1" lang="en-US" altLang="ja-JP" sz="1100" dirty="0">
                <a:solidFill>
                  <a:schemeClr val="accent2"/>
                </a:solidFill>
                <a:latin typeface="+mn-ea"/>
                <a:cs typeface="Arial" panose="020B0604020202020204" pitchFamily="34" charset="0"/>
              </a:rPr>
              <a:t>…</a:t>
            </a:r>
          </a:p>
          <a:p>
            <a:pPr marL="171450" indent="-171450">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一方、●●については十分な成果が出ず</a:t>
            </a:r>
            <a:r>
              <a:rPr kumimoji="1" lang="en-US" altLang="ja-JP" sz="1100" dirty="0">
                <a:solidFill>
                  <a:schemeClr val="accent2"/>
                </a:solidFill>
                <a:latin typeface="+mn-ea"/>
                <a:cs typeface="Arial" panose="020B0604020202020204" pitchFamily="34" charset="0"/>
              </a:rPr>
              <a:t>…</a:t>
            </a:r>
            <a:endParaRPr kumimoji="1" lang="ja-JP" altLang="en-US" sz="1100">
              <a:solidFill>
                <a:schemeClr val="accent2"/>
              </a:solidFill>
              <a:latin typeface="+mn-ea"/>
              <a:cs typeface="Arial" panose="020B0604020202020204" pitchFamily="34" charset="0"/>
            </a:endParaRPr>
          </a:p>
        </p:txBody>
      </p:sp>
      <p:cxnSp>
        <p:nvCxnSpPr>
          <p:cNvPr id="28" name="直線コネクタ 27">
            <a:extLst>
              <a:ext uri="{FF2B5EF4-FFF2-40B4-BE49-F238E27FC236}">
                <a16:creationId xmlns:a16="http://schemas.microsoft.com/office/drawing/2014/main" id="{FBF95518-A449-3B45-89B9-4D538C414F13}"/>
              </a:ext>
            </a:extLst>
          </p:cNvPr>
          <p:cNvCxnSpPr>
            <a:cxnSpLocks/>
          </p:cNvCxnSpPr>
          <p:nvPr/>
        </p:nvCxnSpPr>
        <p:spPr>
          <a:xfrm>
            <a:off x="5138902" y="4066994"/>
            <a:ext cx="4334376"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32" name="テキスト ボックス 31">
            <a:extLst>
              <a:ext uri="{FF2B5EF4-FFF2-40B4-BE49-F238E27FC236}">
                <a16:creationId xmlns:a16="http://schemas.microsoft.com/office/drawing/2014/main" id="{0EC8E635-62F4-A13D-772C-BA1486DC59E7}"/>
              </a:ext>
            </a:extLst>
          </p:cNvPr>
          <p:cNvSpPr txBox="1"/>
          <p:nvPr/>
        </p:nvSpPr>
        <p:spPr>
          <a:xfrm>
            <a:off x="5097016" y="3737659"/>
            <a:ext cx="2967479"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うち、提案者の共同講座設置で目指すところ</a:t>
            </a:r>
          </a:p>
        </p:txBody>
      </p:sp>
      <p:sp>
        <p:nvSpPr>
          <p:cNvPr id="17" name="正方形/長方形 16">
            <a:extLst>
              <a:ext uri="{FF2B5EF4-FFF2-40B4-BE49-F238E27FC236}">
                <a16:creationId xmlns:a16="http://schemas.microsoft.com/office/drawing/2014/main" id="{7C8D698A-6806-46E8-B3FE-88D21033627A}"/>
              </a:ext>
            </a:extLst>
          </p:cNvPr>
          <p:cNvSpPr/>
          <p:nvPr/>
        </p:nvSpPr>
        <p:spPr>
          <a:xfrm>
            <a:off x="416496" y="4149079"/>
            <a:ext cx="2102128" cy="2430745"/>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b="1" dirty="0">
                <a:solidFill>
                  <a:schemeClr val="accent2"/>
                </a:solidFill>
                <a:latin typeface="+mn-ea"/>
                <a:cs typeface="Arial" panose="020B0604020202020204" pitchFamily="34" charset="0"/>
              </a:rPr>
              <a:t>[</a:t>
            </a:r>
            <a:r>
              <a:rPr lang="ja-JP" altLang="en-US" sz="1100" b="1">
                <a:solidFill>
                  <a:schemeClr val="accent2"/>
                </a:solidFill>
                <a:latin typeface="+mn-ea"/>
                <a:cs typeface="Arial" panose="020B0604020202020204" pitchFamily="34" charset="0"/>
              </a:rPr>
              <a:t>地域・業界の置かれている環境</a:t>
            </a:r>
            <a:r>
              <a:rPr lang="en-US" altLang="ja-JP" sz="1100" b="1" dirty="0">
                <a:solidFill>
                  <a:schemeClr val="accent2"/>
                </a:solidFill>
                <a:latin typeface="+mn-ea"/>
                <a:cs typeface="Arial" panose="020B0604020202020204" pitchFamily="34" charset="0"/>
              </a:rPr>
              <a:t>]</a:t>
            </a:r>
            <a:endParaRPr kumimoji="1" lang="ja-JP" altLang="en-US" sz="1100" b="1">
              <a:solidFill>
                <a:schemeClr val="accent2"/>
              </a:solidFill>
              <a:latin typeface="+mn-ea"/>
              <a:cs typeface="Arial" panose="020B0604020202020204" pitchFamily="34" charset="0"/>
            </a:endParaRPr>
          </a:p>
        </p:txBody>
      </p:sp>
      <p:sp>
        <p:nvSpPr>
          <p:cNvPr id="21" name="正方形/長方形 20">
            <a:extLst>
              <a:ext uri="{FF2B5EF4-FFF2-40B4-BE49-F238E27FC236}">
                <a16:creationId xmlns:a16="http://schemas.microsoft.com/office/drawing/2014/main" id="{A84B7637-E572-4FC8-2250-5904AAEAAAA4}"/>
              </a:ext>
            </a:extLst>
          </p:cNvPr>
          <p:cNvSpPr/>
          <p:nvPr/>
        </p:nvSpPr>
        <p:spPr>
          <a:xfrm>
            <a:off x="481556" y="4521667"/>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●●技術の</a:t>
            </a:r>
            <a:r>
              <a:rPr lang="ja-JP" altLang="en-US" sz="1100" b="1">
                <a:solidFill>
                  <a:schemeClr val="accent2"/>
                </a:solidFill>
                <a:latin typeface="+mn-ea"/>
                <a:cs typeface="Arial" panose="020B0604020202020204" pitchFamily="34" charset="0"/>
              </a:rPr>
              <a:t>変化</a:t>
            </a:r>
            <a:endParaRPr kumimoji="1" lang="ja-JP" altLang="en-US" sz="1100" b="1">
              <a:solidFill>
                <a:schemeClr val="accent2"/>
              </a:solidFill>
              <a:latin typeface="+mn-ea"/>
              <a:cs typeface="Arial" panose="020B0604020202020204" pitchFamily="34" charset="0"/>
            </a:endParaRPr>
          </a:p>
        </p:txBody>
      </p:sp>
      <p:sp>
        <p:nvSpPr>
          <p:cNvPr id="22" name="正方形/長方形 21">
            <a:extLst>
              <a:ext uri="{FF2B5EF4-FFF2-40B4-BE49-F238E27FC236}">
                <a16:creationId xmlns:a16="http://schemas.microsoft.com/office/drawing/2014/main" id="{80A429AB-30AA-2C2F-D8CD-CC926D23181F}"/>
              </a:ext>
            </a:extLst>
          </p:cNvPr>
          <p:cNvSpPr/>
          <p:nvPr/>
        </p:nvSpPr>
        <p:spPr>
          <a:xfrm>
            <a:off x="481556" y="4926556"/>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●●市場の縮小</a:t>
            </a:r>
          </a:p>
        </p:txBody>
      </p:sp>
      <p:sp>
        <p:nvSpPr>
          <p:cNvPr id="23" name="正方形/長方形 22">
            <a:extLst>
              <a:ext uri="{FF2B5EF4-FFF2-40B4-BE49-F238E27FC236}">
                <a16:creationId xmlns:a16="http://schemas.microsoft.com/office/drawing/2014/main" id="{0EE42443-0E46-4C5D-5596-93740C6B62E1}"/>
              </a:ext>
            </a:extLst>
          </p:cNvPr>
          <p:cNvSpPr/>
          <p:nvPr/>
        </p:nvSpPr>
        <p:spPr>
          <a:xfrm>
            <a:off x="2648744" y="4149079"/>
            <a:ext cx="2102128" cy="2430745"/>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b="1" dirty="0">
                <a:solidFill>
                  <a:schemeClr val="accent2"/>
                </a:solidFill>
                <a:latin typeface="+mn-ea"/>
                <a:cs typeface="Arial" panose="020B0604020202020204" pitchFamily="34" charset="0"/>
              </a:rPr>
              <a:t>[</a:t>
            </a:r>
            <a:r>
              <a:rPr lang="ja-JP" altLang="en-US" sz="1100" b="1">
                <a:solidFill>
                  <a:schemeClr val="accent2"/>
                </a:solidFill>
                <a:latin typeface="+mn-ea"/>
                <a:cs typeface="Arial" panose="020B0604020202020204" pitchFamily="34" charset="0"/>
              </a:rPr>
              <a:t>提案者</a:t>
            </a:r>
            <a:r>
              <a:rPr lang="en-US" altLang="ja-JP" sz="1100" b="1" dirty="0">
                <a:solidFill>
                  <a:schemeClr val="accent2"/>
                </a:solidFill>
                <a:latin typeface="+mn-ea"/>
                <a:cs typeface="Arial" panose="020B0604020202020204" pitchFamily="34" charset="0"/>
              </a:rPr>
              <a:t>(</a:t>
            </a:r>
            <a:r>
              <a:rPr lang="ja-JP" altLang="en-US" sz="1100" b="1">
                <a:solidFill>
                  <a:schemeClr val="accent2"/>
                </a:solidFill>
                <a:latin typeface="+mn-ea"/>
                <a:cs typeface="Arial" panose="020B0604020202020204" pitchFamily="34" charset="0"/>
              </a:rPr>
              <a:t>自社</a:t>
            </a:r>
            <a:r>
              <a:rPr lang="en-US" altLang="ja-JP" sz="1100" b="1" dirty="0">
                <a:solidFill>
                  <a:schemeClr val="accent2"/>
                </a:solidFill>
                <a:latin typeface="+mn-ea"/>
                <a:cs typeface="Arial" panose="020B0604020202020204" pitchFamily="34" charset="0"/>
              </a:rPr>
              <a:t>)</a:t>
            </a:r>
            <a:r>
              <a:rPr kumimoji="1" lang="ja-JP" altLang="en-US" sz="1100" b="1">
                <a:solidFill>
                  <a:schemeClr val="accent2"/>
                </a:solidFill>
                <a:latin typeface="+mn-ea"/>
                <a:cs typeface="Arial" panose="020B0604020202020204" pitchFamily="34" charset="0"/>
              </a:rPr>
              <a:t>のやる意義</a:t>
            </a:r>
            <a:r>
              <a:rPr kumimoji="1" lang="en-US" altLang="ja-JP" sz="1100" b="1" dirty="0">
                <a:solidFill>
                  <a:schemeClr val="accent2"/>
                </a:solidFill>
                <a:latin typeface="+mn-ea"/>
                <a:cs typeface="Arial" panose="020B0604020202020204" pitchFamily="34" charset="0"/>
              </a:rPr>
              <a:t>]</a:t>
            </a:r>
            <a:endParaRPr kumimoji="1" lang="ja-JP" altLang="en-US" sz="1100" b="1">
              <a:solidFill>
                <a:schemeClr val="accent2"/>
              </a:solidFill>
              <a:latin typeface="+mn-ea"/>
              <a:cs typeface="Arial" panose="020B0604020202020204" pitchFamily="34" charset="0"/>
            </a:endParaRPr>
          </a:p>
        </p:txBody>
      </p:sp>
      <p:sp>
        <p:nvSpPr>
          <p:cNvPr id="36" name="正方形/長方形 35">
            <a:extLst>
              <a:ext uri="{FF2B5EF4-FFF2-40B4-BE49-F238E27FC236}">
                <a16:creationId xmlns:a16="http://schemas.microsoft.com/office/drawing/2014/main" id="{C00EE39E-45DC-FC11-4AD4-40BBC6ACDD2C}"/>
              </a:ext>
            </a:extLst>
          </p:cNvPr>
          <p:cNvSpPr/>
          <p:nvPr/>
        </p:nvSpPr>
        <p:spPr>
          <a:xfrm>
            <a:off x="481556" y="5335399"/>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●●競合の参入</a:t>
            </a:r>
          </a:p>
        </p:txBody>
      </p:sp>
      <p:sp>
        <p:nvSpPr>
          <p:cNvPr id="37" name="正方形/長方形 36">
            <a:extLst>
              <a:ext uri="{FF2B5EF4-FFF2-40B4-BE49-F238E27FC236}">
                <a16:creationId xmlns:a16="http://schemas.microsoft.com/office/drawing/2014/main" id="{D162E82B-C41E-90E8-78DE-D32F9D19D1B1}"/>
              </a:ext>
            </a:extLst>
          </p:cNvPr>
          <p:cNvSpPr/>
          <p:nvPr/>
        </p:nvSpPr>
        <p:spPr>
          <a:xfrm>
            <a:off x="2703697" y="4521667"/>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a:t>
            </a:r>
            <a:r>
              <a:rPr lang="ja-JP" altLang="en-US" sz="1100" b="1">
                <a:solidFill>
                  <a:schemeClr val="accent2"/>
                </a:solidFill>
                <a:latin typeface="+mn-ea"/>
                <a:cs typeface="Arial" panose="020B0604020202020204" pitchFamily="34" charset="0"/>
              </a:rPr>
              <a:t>の不足</a:t>
            </a:r>
            <a:endParaRPr kumimoji="1" lang="ja-JP" altLang="en-US" sz="1100" b="1">
              <a:solidFill>
                <a:schemeClr val="accent2"/>
              </a:solidFill>
              <a:latin typeface="+mn-ea"/>
              <a:cs typeface="Arial" panose="020B0604020202020204" pitchFamily="34" charset="0"/>
            </a:endParaRPr>
          </a:p>
        </p:txBody>
      </p:sp>
      <p:sp>
        <p:nvSpPr>
          <p:cNvPr id="38" name="正方形/長方形 37">
            <a:extLst>
              <a:ext uri="{FF2B5EF4-FFF2-40B4-BE49-F238E27FC236}">
                <a16:creationId xmlns:a16="http://schemas.microsoft.com/office/drawing/2014/main" id="{E16E6759-547E-9412-F44A-307AEB372163}"/>
              </a:ext>
            </a:extLst>
          </p:cNvPr>
          <p:cNvSpPr/>
          <p:nvPr/>
        </p:nvSpPr>
        <p:spPr>
          <a:xfrm>
            <a:off x="2703697" y="4926556"/>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a:t>
            </a:r>
            <a:r>
              <a:rPr lang="ja-JP" altLang="en-US" sz="1100" b="1">
                <a:solidFill>
                  <a:schemeClr val="accent2"/>
                </a:solidFill>
                <a:latin typeface="+mn-ea"/>
                <a:cs typeface="Arial" panose="020B0604020202020204" pitchFamily="34" charset="0"/>
              </a:rPr>
              <a:t>のポジションをとっている</a:t>
            </a:r>
            <a:endParaRPr kumimoji="1" lang="ja-JP" altLang="en-US" sz="1100" b="1">
              <a:solidFill>
                <a:schemeClr val="accent2"/>
              </a:solidFill>
              <a:latin typeface="+mn-ea"/>
              <a:cs typeface="Arial" panose="020B0604020202020204" pitchFamily="34" charset="0"/>
            </a:endParaRPr>
          </a:p>
        </p:txBody>
      </p:sp>
      <p:sp>
        <p:nvSpPr>
          <p:cNvPr id="39" name="正方形/長方形 38">
            <a:extLst>
              <a:ext uri="{FF2B5EF4-FFF2-40B4-BE49-F238E27FC236}">
                <a16:creationId xmlns:a16="http://schemas.microsoft.com/office/drawing/2014/main" id="{4F1A1C7A-095A-055E-B7C3-0D49F3D8CF64}"/>
              </a:ext>
            </a:extLst>
          </p:cNvPr>
          <p:cNvSpPr/>
          <p:nvPr/>
        </p:nvSpPr>
        <p:spPr>
          <a:xfrm>
            <a:off x="2703697" y="5335399"/>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●●が連携することが必要</a:t>
            </a:r>
          </a:p>
        </p:txBody>
      </p:sp>
      <p:cxnSp>
        <p:nvCxnSpPr>
          <p:cNvPr id="40" name="直線コネクタ 39">
            <a:extLst>
              <a:ext uri="{FF2B5EF4-FFF2-40B4-BE49-F238E27FC236}">
                <a16:creationId xmlns:a16="http://schemas.microsoft.com/office/drawing/2014/main" id="{3BBA6116-EDB7-3F6B-1173-801A353F2C43}"/>
              </a:ext>
            </a:extLst>
          </p:cNvPr>
          <p:cNvCxnSpPr>
            <a:cxnSpLocks/>
          </p:cNvCxnSpPr>
          <p:nvPr/>
        </p:nvCxnSpPr>
        <p:spPr>
          <a:xfrm>
            <a:off x="416496" y="4066994"/>
            <a:ext cx="4334376"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41" name="テキスト ボックス 40">
            <a:extLst>
              <a:ext uri="{FF2B5EF4-FFF2-40B4-BE49-F238E27FC236}">
                <a16:creationId xmlns:a16="http://schemas.microsoft.com/office/drawing/2014/main" id="{1CAB8B86-7262-075C-F8DE-D33514E774E9}"/>
              </a:ext>
            </a:extLst>
          </p:cNvPr>
          <p:cNvSpPr txBox="1"/>
          <p:nvPr/>
        </p:nvSpPr>
        <p:spPr>
          <a:xfrm>
            <a:off x="374610" y="3737659"/>
            <a:ext cx="3788217" cy="276999"/>
          </a:xfrm>
          <a:prstGeom prst="rect">
            <a:avLst/>
          </a:prstGeom>
          <a:noFill/>
        </p:spPr>
        <p:txBody>
          <a:bodyPr wrap="none" rtlCol="0">
            <a:spAutoFit/>
          </a:bodyPr>
          <a:lstStyle/>
          <a:p>
            <a:pPr algn="l"/>
            <a:r>
              <a:rPr lang="ja-JP" altLang="en-US" sz="1200" b="1">
                <a:solidFill>
                  <a:schemeClr val="accent2"/>
                </a:solidFill>
                <a:latin typeface="+mn-ea"/>
                <a:cs typeface="Arial" panose="020B0604020202020204" pitchFamily="34" charset="0"/>
              </a:rPr>
              <a:t>地域・業界の置かれている環境に対し、提案者がやる意義</a:t>
            </a:r>
            <a:endParaRPr kumimoji="1" lang="ja-JP" altLang="en-US" sz="1200" b="1">
              <a:solidFill>
                <a:schemeClr val="accent2"/>
              </a:solidFill>
              <a:latin typeface="+mn-ea"/>
              <a:cs typeface="Arial" panose="020B0604020202020204" pitchFamily="34" charset="0"/>
            </a:endParaRPr>
          </a:p>
        </p:txBody>
      </p:sp>
      <p:sp>
        <p:nvSpPr>
          <p:cNvPr id="44" name="右矢印 43">
            <a:extLst>
              <a:ext uri="{FF2B5EF4-FFF2-40B4-BE49-F238E27FC236}">
                <a16:creationId xmlns:a16="http://schemas.microsoft.com/office/drawing/2014/main" id="{7C6F304C-5432-80DC-DD82-39B6DB2DC34A}"/>
              </a:ext>
            </a:extLst>
          </p:cNvPr>
          <p:cNvSpPr/>
          <p:nvPr/>
        </p:nvSpPr>
        <p:spPr>
          <a:xfrm>
            <a:off x="4729100" y="4883335"/>
            <a:ext cx="501197" cy="813732"/>
          </a:xfrm>
          <a:prstGeom prst="rightArrow">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400" b="1" dirty="0">
              <a:solidFill>
                <a:schemeClr val="accent1"/>
              </a:solidFill>
              <a:latin typeface="+mn-ea"/>
              <a:cs typeface="Arial" panose="020B0604020202020204" pitchFamily="34" charset="0"/>
            </a:endParaRPr>
          </a:p>
        </p:txBody>
      </p:sp>
      <p:sp>
        <p:nvSpPr>
          <p:cNvPr id="45" name="正方形/長方形 44">
            <a:extLst>
              <a:ext uri="{FF2B5EF4-FFF2-40B4-BE49-F238E27FC236}">
                <a16:creationId xmlns:a16="http://schemas.microsoft.com/office/drawing/2014/main" id="{AFF05456-E8AF-42A5-529C-E769B9769406}"/>
              </a:ext>
            </a:extLst>
          </p:cNvPr>
          <p:cNvSpPr/>
          <p:nvPr/>
        </p:nvSpPr>
        <p:spPr>
          <a:xfrm>
            <a:off x="471750" y="5744242"/>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●●人材の不足</a:t>
            </a:r>
          </a:p>
        </p:txBody>
      </p:sp>
      <p:sp>
        <p:nvSpPr>
          <p:cNvPr id="46" name="正方形/長方形 45">
            <a:extLst>
              <a:ext uri="{FF2B5EF4-FFF2-40B4-BE49-F238E27FC236}">
                <a16:creationId xmlns:a16="http://schemas.microsoft.com/office/drawing/2014/main" id="{DAD6C54A-4F60-D1EB-EA24-CDCD1CBDA3AD}"/>
              </a:ext>
            </a:extLst>
          </p:cNvPr>
          <p:cNvSpPr/>
          <p:nvPr/>
        </p:nvSpPr>
        <p:spPr>
          <a:xfrm>
            <a:off x="481556" y="6149131"/>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a:t>
            </a:r>
            <a:r>
              <a:rPr lang="ja-JP" altLang="en-US" sz="1100" b="1">
                <a:solidFill>
                  <a:schemeClr val="accent2"/>
                </a:solidFill>
                <a:latin typeface="+mn-ea"/>
                <a:cs typeface="Arial" panose="020B0604020202020204" pitchFamily="34" charset="0"/>
              </a:rPr>
              <a:t>の必要性</a:t>
            </a:r>
            <a:endParaRPr kumimoji="1" lang="ja-JP" altLang="en-US" sz="1100" b="1">
              <a:solidFill>
                <a:schemeClr val="accent2"/>
              </a:solidFill>
              <a:latin typeface="+mn-ea"/>
              <a:cs typeface="Arial" panose="020B0604020202020204" pitchFamily="34" charset="0"/>
            </a:endParaRPr>
          </a:p>
        </p:txBody>
      </p:sp>
      <p:sp>
        <p:nvSpPr>
          <p:cNvPr id="47" name="正方形/長方形 46">
            <a:extLst>
              <a:ext uri="{FF2B5EF4-FFF2-40B4-BE49-F238E27FC236}">
                <a16:creationId xmlns:a16="http://schemas.microsoft.com/office/drawing/2014/main" id="{A27989C1-304E-07D3-3A7A-007B145F5F0E}"/>
              </a:ext>
            </a:extLst>
          </p:cNvPr>
          <p:cNvSpPr/>
          <p:nvPr/>
        </p:nvSpPr>
        <p:spPr>
          <a:xfrm>
            <a:off x="2703697" y="5744242"/>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a:t>
            </a:r>
            <a:r>
              <a:rPr lang="ja-JP" altLang="en-US" sz="1100" b="1">
                <a:solidFill>
                  <a:schemeClr val="accent2"/>
                </a:solidFill>
                <a:latin typeface="+mn-ea"/>
                <a:cs typeface="Arial" panose="020B0604020202020204" pitchFamily="34" charset="0"/>
              </a:rPr>
              <a:t>を目指したい</a:t>
            </a:r>
            <a:endParaRPr kumimoji="1" lang="ja-JP" altLang="en-US" sz="1100" b="1">
              <a:solidFill>
                <a:schemeClr val="accent2"/>
              </a:solidFill>
              <a:latin typeface="+mn-ea"/>
              <a:cs typeface="Arial" panose="020B0604020202020204" pitchFamily="34" charset="0"/>
            </a:endParaRPr>
          </a:p>
        </p:txBody>
      </p:sp>
      <p:sp>
        <p:nvSpPr>
          <p:cNvPr id="48" name="正方形/長方形 47">
            <a:extLst>
              <a:ext uri="{FF2B5EF4-FFF2-40B4-BE49-F238E27FC236}">
                <a16:creationId xmlns:a16="http://schemas.microsoft.com/office/drawing/2014/main" id="{73F189E9-C84A-0536-F1BA-A81241C113E0}"/>
              </a:ext>
            </a:extLst>
          </p:cNvPr>
          <p:cNvSpPr/>
          <p:nvPr/>
        </p:nvSpPr>
        <p:spPr>
          <a:xfrm>
            <a:off x="2713503" y="6149131"/>
            <a:ext cx="1972008" cy="361668"/>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100" b="1">
                <a:solidFill>
                  <a:schemeClr val="accent2"/>
                </a:solidFill>
                <a:latin typeface="+mn-ea"/>
                <a:cs typeface="Arial" panose="020B0604020202020204" pitchFamily="34" charset="0"/>
              </a:rPr>
              <a:t>●●のリソースがある</a:t>
            </a:r>
          </a:p>
        </p:txBody>
      </p:sp>
      <p:sp>
        <p:nvSpPr>
          <p:cNvPr id="49" name="正方形/長方形 48">
            <a:extLst>
              <a:ext uri="{FF2B5EF4-FFF2-40B4-BE49-F238E27FC236}">
                <a16:creationId xmlns:a16="http://schemas.microsoft.com/office/drawing/2014/main" id="{3BE1C56F-50F7-9AEC-7BDA-FDF4B9DA1C00}"/>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a:solidFill>
                  <a:schemeClr val="accent1"/>
                </a:solidFill>
                <a:latin typeface="+mn-ea"/>
                <a:cs typeface="Arial" panose="020B0604020202020204" pitchFamily="34" charset="0"/>
              </a:rPr>
              <a:t>講座タイプ</a:t>
            </a:r>
            <a:r>
              <a:rPr kumimoji="1" lang="ja-JP" altLang="en-US" sz="1400" b="1">
                <a:solidFill>
                  <a:schemeClr val="accent1"/>
                </a:solidFill>
                <a:latin typeface="+mn-ea"/>
                <a:cs typeface="Arial" panose="020B0604020202020204" pitchFamily="34" charset="0"/>
              </a:rPr>
              <a:t>：地域・業界</a:t>
            </a:r>
            <a:r>
              <a:rPr lang="ja-JP" altLang="en-US" sz="1400" b="1">
                <a:solidFill>
                  <a:schemeClr val="accent1"/>
                </a:solidFill>
                <a:latin typeface="+mn-ea"/>
                <a:cs typeface="Arial" panose="020B0604020202020204" pitchFamily="34" charset="0"/>
              </a:rPr>
              <a:t>人材育成</a:t>
            </a:r>
            <a:r>
              <a:rPr kumimoji="1" lang="ja-JP" altLang="en-US" sz="1400" b="1">
                <a:solidFill>
                  <a:schemeClr val="accent1"/>
                </a:solidFill>
                <a:latin typeface="+mn-ea"/>
                <a:cs typeface="Arial" panose="020B0604020202020204" pitchFamily="34" charset="0"/>
              </a:rPr>
              <a:t>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企業人材育成型を選択した場合は不要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137576290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2-2. </a:t>
            </a:r>
            <a:r>
              <a:rPr lang="ja-JP" altLang="en-US"/>
              <a:t>地域・業界課題と提案者の実施意義に紐づく、育成したい人材像</a:t>
            </a:r>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1477328"/>
          </a:xfrm>
        </p:spPr>
        <p:txBody>
          <a:bodyPr>
            <a:spAutoFit/>
          </a:bodyPr>
          <a:lstStyle/>
          <a:p>
            <a:r>
              <a:rPr lang="ja-JP" altLang="en-US" sz="1200" dirty="0"/>
              <a:t>前述の地域・業界の置かれている環境に紐付けて、共同講座で育成したい人材像を説明してください。</a:t>
            </a:r>
            <a:endParaRPr lang="en-US" altLang="ja-JP" sz="1200" dirty="0"/>
          </a:p>
          <a:p>
            <a:r>
              <a:rPr lang="ja-JP" altLang="en-US" sz="1200" dirty="0"/>
              <a:t>参加対象者として想定される人の現状も踏まえて、当該人材像を育てていくうえでのギャップや、それを埋めるために必要な事項を説明してください。</a:t>
            </a:r>
            <a:endParaRPr lang="en-US" altLang="ja-JP" sz="1200" dirty="0">
              <a:solidFill>
                <a:schemeClr val="accent2"/>
              </a:solidFill>
            </a:endParaRPr>
          </a:p>
          <a:p>
            <a:pPr marL="0" indent="0">
              <a:buNone/>
            </a:pPr>
            <a:r>
              <a:rPr lang="ja-JP" altLang="en-US" sz="1200" dirty="0">
                <a:solidFill>
                  <a:schemeClr val="accent2"/>
                </a:solidFill>
              </a:rPr>
              <a:t>（記載例：地域・業界人材育成型）</a:t>
            </a:r>
            <a:endParaRPr lang="en-US" altLang="ja-JP" sz="1200" dirty="0">
              <a:solidFill>
                <a:schemeClr val="accent2"/>
              </a:solidFill>
            </a:endParaRPr>
          </a:p>
          <a:p>
            <a:r>
              <a:rPr lang="ja-JP" altLang="en-US" sz="1200" dirty="0">
                <a:solidFill>
                  <a:schemeClr val="accent2"/>
                </a:solidFill>
              </a:rPr>
              <a:t>地域・業界における●●領域へのシフトを実現するには、これまで●●の役割を担ってきた人材が、今後●●な役割を担っていく必要がある。</a:t>
            </a:r>
            <a:endParaRPr lang="en-US" altLang="ja-JP" sz="1200" dirty="0">
              <a:solidFill>
                <a:schemeClr val="accent2"/>
              </a:solidFill>
            </a:endParaRPr>
          </a:p>
          <a:p>
            <a:r>
              <a:rPr lang="ja-JP" altLang="en-US" sz="1200" dirty="0">
                <a:solidFill>
                  <a:schemeClr val="accent2"/>
                </a:solidFill>
              </a:rPr>
              <a:t>そのためには、●●や●●といったリテラシーを向上させる必要があるが、現状は●●の状況。</a:t>
            </a:r>
            <a:endParaRPr lang="en-US" altLang="ja-JP" sz="1200" dirty="0">
              <a:solidFill>
                <a:schemeClr val="accent2"/>
              </a:solidFill>
            </a:endParaRPr>
          </a:p>
          <a:p>
            <a:r>
              <a:rPr lang="ja-JP" altLang="en-US" sz="1200" dirty="0">
                <a:solidFill>
                  <a:schemeClr val="accent2"/>
                </a:solidFill>
              </a:rPr>
              <a:t>上記のような行動変容を生むためには、●●な経験や●●な知見のインプットが必要となる。</a:t>
            </a:r>
            <a:endParaRPr lang="en-US" altLang="ja-JP" sz="1200" dirty="0">
              <a:solidFill>
                <a:schemeClr val="accent2"/>
              </a:solidFill>
            </a:endParaRPr>
          </a:p>
        </p:txBody>
      </p:sp>
      <p:cxnSp>
        <p:nvCxnSpPr>
          <p:cNvPr id="16" name="直線コネクタ 15">
            <a:extLst>
              <a:ext uri="{FF2B5EF4-FFF2-40B4-BE49-F238E27FC236}">
                <a16:creationId xmlns:a16="http://schemas.microsoft.com/office/drawing/2014/main" id="{1C11514D-673A-7553-D72C-36F733B7B407}"/>
              </a:ext>
            </a:extLst>
          </p:cNvPr>
          <p:cNvCxnSpPr>
            <a:cxnSpLocks/>
          </p:cNvCxnSpPr>
          <p:nvPr/>
        </p:nvCxnSpPr>
        <p:spPr>
          <a:xfrm>
            <a:off x="987641" y="3211348"/>
            <a:ext cx="3168000"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17" name="テキスト ボックス 16">
            <a:extLst>
              <a:ext uri="{FF2B5EF4-FFF2-40B4-BE49-F238E27FC236}">
                <a16:creationId xmlns:a16="http://schemas.microsoft.com/office/drawing/2014/main" id="{4F78F35D-DD7A-4678-3B4A-0946A7CAAD11}"/>
              </a:ext>
            </a:extLst>
          </p:cNvPr>
          <p:cNvSpPr txBox="1"/>
          <p:nvPr/>
        </p:nvSpPr>
        <p:spPr>
          <a:xfrm>
            <a:off x="891593" y="2852936"/>
            <a:ext cx="2245871"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参加対象者の現状（</a:t>
            </a:r>
            <a:r>
              <a:rPr kumimoji="1" lang="en-US" altLang="ja-JP" sz="1200" b="1">
                <a:solidFill>
                  <a:schemeClr val="accent2"/>
                </a:solidFill>
                <a:latin typeface="+mn-ea"/>
                <a:cs typeface="Arial" panose="020B0604020202020204" pitchFamily="34" charset="0"/>
              </a:rPr>
              <a:t>Before</a:t>
            </a:r>
            <a:r>
              <a:rPr kumimoji="1" lang="ja-JP" altLang="en-US" sz="1200" b="1">
                <a:solidFill>
                  <a:schemeClr val="accent2"/>
                </a:solidFill>
                <a:latin typeface="+mn-ea"/>
                <a:cs typeface="Arial" panose="020B0604020202020204" pitchFamily="34" charset="0"/>
              </a:rPr>
              <a:t>）</a:t>
            </a:r>
          </a:p>
        </p:txBody>
      </p:sp>
      <p:sp>
        <p:nvSpPr>
          <p:cNvPr id="22" name="テキスト ボックス 21">
            <a:extLst>
              <a:ext uri="{FF2B5EF4-FFF2-40B4-BE49-F238E27FC236}">
                <a16:creationId xmlns:a16="http://schemas.microsoft.com/office/drawing/2014/main" id="{3DC467FA-9637-0536-D141-71B604D16B5D}"/>
              </a:ext>
            </a:extLst>
          </p:cNvPr>
          <p:cNvSpPr txBox="1"/>
          <p:nvPr/>
        </p:nvSpPr>
        <p:spPr>
          <a:xfrm>
            <a:off x="987642" y="3970482"/>
            <a:ext cx="3163045" cy="1925086"/>
          </a:xfrm>
          <a:prstGeom prst="rect">
            <a:avLst/>
          </a:prstGeom>
          <a:solidFill>
            <a:schemeClr val="accent2">
              <a:lumMod val="20000"/>
              <a:lumOff val="80000"/>
            </a:schemeClr>
          </a:solidFill>
        </p:spPr>
        <p:txBody>
          <a:bodyPr wrap="none" rtlCol="0">
            <a:noAutofit/>
          </a:bodyPr>
          <a:lstStyle/>
          <a:p>
            <a:pPr algn="l">
              <a:spcAft>
                <a:spcPts val="300"/>
              </a:spcAft>
            </a:pPr>
            <a:r>
              <a:rPr kumimoji="1" lang="en-US" altLang="ja-JP" sz="1100" b="1" dirty="0">
                <a:solidFill>
                  <a:schemeClr val="accent2"/>
                </a:solidFill>
                <a:latin typeface="+mn-ea"/>
                <a:cs typeface="Arial" panose="020B0604020202020204" pitchFamily="34" charset="0"/>
              </a:rPr>
              <a:t>【</a:t>
            </a:r>
            <a:r>
              <a:rPr kumimoji="1" lang="ja-JP" altLang="en-US" sz="1100" b="1">
                <a:solidFill>
                  <a:schemeClr val="accent2"/>
                </a:solidFill>
                <a:latin typeface="+mn-ea"/>
                <a:cs typeface="Arial" panose="020B0604020202020204" pitchFamily="34" charset="0"/>
              </a:rPr>
              <a:t>地域・業界として育成してきた人物像</a:t>
            </a:r>
            <a:r>
              <a:rPr kumimoji="1" lang="en-US" altLang="ja-JP" sz="1100" b="1" dirty="0">
                <a:solidFill>
                  <a:schemeClr val="accent2"/>
                </a:solidFill>
                <a:latin typeface="+mn-ea"/>
                <a:cs typeface="Arial" panose="020B0604020202020204" pitchFamily="34" charset="0"/>
              </a:rPr>
              <a:t>】</a:t>
            </a:r>
          </a:p>
          <a:p>
            <a:pPr algn="l">
              <a:spcAft>
                <a:spcPts val="300"/>
              </a:spcAft>
            </a:pPr>
            <a:r>
              <a:rPr kumimoji="1" lang="ja-JP" altLang="en-US" sz="1100" b="1">
                <a:solidFill>
                  <a:schemeClr val="accent2"/>
                </a:solidFill>
                <a:latin typeface="+mn-ea"/>
                <a:cs typeface="Arial" panose="020B0604020202020204" pitchFamily="34" charset="0"/>
              </a:rPr>
              <a:t>（求められてきた役割）</a:t>
            </a:r>
            <a:endParaRPr kumimoji="1" lang="en-US" altLang="ja-JP" sz="1100" b="1" dirty="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各社●●事業の売り上げに貢献する担当</a:t>
            </a:r>
            <a:endParaRPr kumimoji="1" lang="en-US" altLang="ja-JP" sz="1100" dirty="0">
              <a:solidFill>
                <a:schemeClr val="accent2"/>
              </a:solidFill>
              <a:latin typeface="+mn-ea"/>
              <a:cs typeface="Arial" panose="020B0604020202020204" pitchFamily="34" charset="0"/>
            </a:endParaRPr>
          </a:p>
          <a:p>
            <a:pPr algn="l">
              <a:spcAft>
                <a:spcPts val="300"/>
              </a:spcAft>
            </a:pPr>
            <a:r>
              <a:rPr kumimoji="1" lang="ja-JP" altLang="en-US" sz="1100" b="1">
                <a:solidFill>
                  <a:schemeClr val="accent2"/>
                </a:solidFill>
                <a:latin typeface="+mn-ea"/>
                <a:cs typeface="Arial" panose="020B0604020202020204" pitchFamily="34" charset="0"/>
              </a:rPr>
              <a:t>（求められてきた業務上の行動）</a:t>
            </a:r>
            <a:endParaRPr kumimoji="1" lang="en-US" altLang="ja-JP" sz="1100" b="1" dirty="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●●●●はできるが、●●には対応できない。</a:t>
            </a:r>
            <a:endParaRPr kumimoji="1" lang="en-US" altLang="ja-JP" sz="1100" dirty="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●●●●については判断できない。</a:t>
            </a:r>
            <a:endParaRPr kumimoji="1" lang="en-US" altLang="ja-JP" sz="1100" dirty="0">
              <a:solidFill>
                <a:schemeClr val="accent2"/>
              </a:solidFill>
              <a:latin typeface="+mn-ea"/>
              <a:cs typeface="Arial" panose="020B0604020202020204" pitchFamily="34" charset="0"/>
            </a:endParaRPr>
          </a:p>
        </p:txBody>
      </p:sp>
      <p:cxnSp>
        <p:nvCxnSpPr>
          <p:cNvPr id="23" name="直線コネクタ 22">
            <a:extLst>
              <a:ext uri="{FF2B5EF4-FFF2-40B4-BE49-F238E27FC236}">
                <a16:creationId xmlns:a16="http://schemas.microsoft.com/office/drawing/2014/main" id="{4C5871FA-892B-5691-0A64-7C4C5C9C9F89}"/>
              </a:ext>
            </a:extLst>
          </p:cNvPr>
          <p:cNvCxnSpPr>
            <a:cxnSpLocks/>
          </p:cNvCxnSpPr>
          <p:nvPr/>
        </p:nvCxnSpPr>
        <p:spPr>
          <a:xfrm>
            <a:off x="5325974" y="3211348"/>
            <a:ext cx="3168000" cy="0"/>
          </a:xfrm>
          <a:prstGeom prst="line">
            <a:avLst/>
          </a:prstGeom>
          <a:ln w="9525">
            <a:solidFill>
              <a:schemeClr val="accent2"/>
            </a:solidFill>
          </a:ln>
        </p:spPr>
        <p:style>
          <a:lnRef idx="1">
            <a:schemeClr val="accent1"/>
          </a:lnRef>
          <a:fillRef idx="0">
            <a:schemeClr val="accent1"/>
          </a:fillRef>
          <a:effectRef idx="0">
            <a:schemeClr val="accent1"/>
          </a:effectRef>
          <a:fontRef idx="minor">
            <a:schemeClr val="tx1"/>
          </a:fontRef>
        </p:style>
      </p:cxnSp>
      <p:sp>
        <p:nvSpPr>
          <p:cNvPr id="24" name="テキスト ボックス 23">
            <a:extLst>
              <a:ext uri="{FF2B5EF4-FFF2-40B4-BE49-F238E27FC236}">
                <a16:creationId xmlns:a16="http://schemas.microsoft.com/office/drawing/2014/main" id="{EAEDB8A5-27E8-A100-7791-486D04DB28B2}"/>
              </a:ext>
            </a:extLst>
          </p:cNvPr>
          <p:cNvSpPr txBox="1"/>
          <p:nvPr/>
        </p:nvSpPr>
        <p:spPr>
          <a:xfrm>
            <a:off x="5229926" y="2852936"/>
            <a:ext cx="2874698" cy="276999"/>
          </a:xfrm>
          <a:prstGeom prst="rect">
            <a:avLst/>
          </a:prstGeom>
          <a:noFill/>
        </p:spPr>
        <p:txBody>
          <a:bodyPr wrap="none" rtlCol="0">
            <a:spAutoFit/>
          </a:bodyPr>
          <a:lstStyle/>
          <a:p>
            <a:pPr algn="l"/>
            <a:r>
              <a:rPr kumimoji="1" lang="ja-JP" altLang="en-US" sz="1200" b="1">
                <a:solidFill>
                  <a:schemeClr val="accent2"/>
                </a:solidFill>
                <a:latin typeface="+mn-ea"/>
                <a:cs typeface="Arial" panose="020B0604020202020204" pitchFamily="34" charset="0"/>
              </a:rPr>
              <a:t>参加対象者になって欲しい状態（</a:t>
            </a:r>
            <a:r>
              <a:rPr kumimoji="1" lang="en-US" altLang="ja-JP" sz="1200" b="1">
                <a:solidFill>
                  <a:schemeClr val="accent2"/>
                </a:solidFill>
                <a:latin typeface="+mn-ea"/>
                <a:cs typeface="Arial" panose="020B0604020202020204" pitchFamily="34" charset="0"/>
              </a:rPr>
              <a:t>After</a:t>
            </a:r>
            <a:r>
              <a:rPr kumimoji="1" lang="ja-JP" altLang="en-US" sz="1200" b="1">
                <a:solidFill>
                  <a:schemeClr val="accent2"/>
                </a:solidFill>
                <a:latin typeface="+mn-ea"/>
                <a:cs typeface="Arial" panose="020B0604020202020204" pitchFamily="34" charset="0"/>
              </a:rPr>
              <a:t>）</a:t>
            </a:r>
          </a:p>
        </p:txBody>
      </p:sp>
      <p:sp>
        <p:nvSpPr>
          <p:cNvPr id="30" name="テキスト ボックス 29">
            <a:extLst>
              <a:ext uri="{FF2B5EF4-FFF2-40B4-BE49-F238E27FC236}">
                <a16:creationId xmlns:a16="http://schemas.microsoft.com/office/drawing/2014/main" id="{9AAA18FD-0479-A101-33A2-E57642989821}"/>
              </a:ext>
            </a:extLst>
          </p:cNvPr>
          <p:cNvSpPr txBox="1"/>
          <p:nvPr/>
        </p:nvSpPr>
        <p:spPr>
          <a:xfrm>
            <a:off x="5325974" y="3970482"/>
            <a:ext cx="2994731" cy="1925086"/>
          </a:xfrm>
          <a:prstGeom prst="rect">
            <a:avLst/>
          </a:prstGeom>
          <a:solidFill>
            <a:schemeClr val="accent2">
              <a:lumMod val="20000"/>
              <a:lumOff val="80000"/>
            </a:schemeClr>
          </a:solidFill>
        </p:spPr>
        <p:txBody>
          <a:bodyPr wrap="none" rtlCol="0">
            <a:noAutofit/>
          </a:bodyPr>
          <a:lstStyle/>
          <a:p>
            <a:pPr>
              <a:spcAft>
                <a:spcPts val="300"/>
              </a:spcAft>
            </a:pPr>
            <a:r>
              <a:rPr kumimoji="1" lang="en-US" altLang="ja-JP" sz="1100" b="1" dirty="0">
                <a:solidFill>
                  <a:schemeClr val="accent2"/>
                </a:solidFill>
                <a:latin typeface="+mn-ea"/>
                <a:cs typeface="Arial" panose="020B0604020202020204" pitchFamily="34" charset="0"/>
              </a:rPr>
              <a:t>【</a:t>
            </a:r>
            <a:r>
              <a:rPr kumimoji="1" lang="ja-JP" altLang="en-US" sz="1100" b="1">
                <a:solidFill>
                  <a:schemeClr val="accent2"/>
                </a:solidFill>
                <a:latin typeface="+mn-ea"/>
                <a:cs typeface="Arial" panose="020B0604020202020204" pitchFamily="34" charset="0"/>
              </a:rPr>
              <a:t>今回育成したい人物像</a:t>
            </a:r>
            <a:r>
              <a:rPr kumimoji="1" lang="en-US" altLang="ja-JP" sz="1100" b="1" dirty="0">
                <a:solidFill>
                  <a:schemeClr val="accent2"/>
                </a:solidFill>
                <a:latin typeface="+mn-ea"/>
                <a:cs typeface="Arial" panose="020B0604020202020204" pitchFamily="34" charset="0"/>
              </a:rPr>
              <a:t>】</a:t>
            </a:r>
          </a:p>
          <a:p>
            <a:pPr algn="l">
              <a:spcAft>
                <a:spcPts val="300"/>
              </a:spcAft>
            </a:pPr>
            <a:r>
              <a:rPr kumimoji="1" lang="ja-JP" altLang="en-US" sz="1100" b="1">
                <a:solidFill>
                  <a:schemeClr val="accent2"/>
                </a:solidFill>
                <a:latin typeface="+mn-ea"/>
                <a:cs typeface="Arial" panose="020B0604020202020204" pitchFamily="34" charset="0"/>
              </a:rPr>
              <a:t>（求められる役割）</a:t>
            </a:r>
            <a:endParaRPr kumimoji="1" lang="en-US" altLang="ja-JP" sz="1100" b="1" dirty="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●●●●領域の事業化を先導するリーダー</a:t>
            </a:r>
            <a:endParaRPr kumimoji="1" lang="en-US" altLang="ja-JP" sz="1100" dirty="0">
              <a:solidFill>
                <a:schemeClr val="accent2"/>
              </a:solidFill>
              <a:latin typeface="+mn-ea"/>
              <a:cs typeface="Arial" panose="020B0604020202020204" pitchFamily="34" charset="0"/>
            </a:endParaRPr>
          </a:p>
          <a:p>
            <a:pPr algn="l">
              <a:spcAft>
                <a:spcPts val="300"/>
              </a:spcAft>
            </a:pPr>
            <a:r>
              <a:rPr kumimoji="1" lang="ja-JP" altLang="en-US" sz="1100" b="1">
                <a:solidFill>
                  <a:schemeClr val="accent2"/>
                </a:solidFill>
                <a:latin typeface="+mn-ea"/>
                <a:cs typeface="Arial" panose="020B0604020202020204" pitchFamily="34" charset="0"/>
              </a:rPr>
              <a:t>（求められる業務上の行動）</a:t>
            </a:r>
            <a:endParaRPr kumimoji="1" lang="en-US" altLang="ja-JP" sz="1100" b="1" dirty="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一人で●●●●を実施することができる</a:t>
            </a:r>
            <a:endParaRPr kumimoji="1" lang="en-US" altLang="ja-JP" sz="1100" dirty="0">
              <a:solidFill>
                <a:schemeClr val="accent2"/>
              </a:solidFill>
              <a:latin typeface="+mn-ea"/>
              <a:cs typeface="Arial" panose="020B0604020202020204" pitchFamily="34" charset="0"/>
            </a:endParaRPr>
          </a:p>
          <a:p>
            <a:pPr marL="177800" indent="-177800" algn="l">
              <a:spcAft>
                <a:spcPts val="300"/>
              </a:spcAft>
              <a:buFont typeface="Wingdings" panose="05000000000000000000" pitchFamily="2" charset="2"/>
              <a:buChar char="ü"/>
            </a:pPr>
            <a:r>
              <a:rPr kumimoji="1" lang="ja-JP" altLang="en-US" sz="1100">
                <a:solidFill>
                  <a:schemeClr val="accent2"/>
                </a:solidFill>
                <a:latin typeface="+mn-ea"/>
                <a:cs typeface="Arial" panose="020B0604020202020204" pitchFamily="34" charset="0"/>
              </a:rPr>
              <a:t>●●●●への提案を主導できる</a:t>
            </a:r>
            <a:endParaRPr kumimoji="1" lang="en-US" altLang="ja-JP" sz="1100" dirty="0">
              <a:solidFill>
                <a:schemeClr val="accent2"/>
              </a:solidFill>
              <a:latin typeface="+mn-ea"/>
              <a:cs typeface="Arial" panose="020B0604020202020204" pitchFamily="34" charset="0"/>
            </a:endParaRPr>
          </a:p>
        </p:txBody>
      </p:sp>
      <p:sp>
        <p:nvSpPr>
          <p:cNvPr id="32" name="二等辺三角形 31">
            <a:extLst>
              <a:ext uri="{FF2B5EF4-FFF2-40B4-BE49-F238E27FC236}">
                <a16:creationId xmlns:a16="http://schemas.microsoft.com/office/drawing/2014/main" id="{B7D354F2-78F0-E704-DC1A-AA2FCBF5F9B3}"/>
              </a:ext>
            </a:extLst>
          </p:cNvPr>
          <p:cNvSpPr/>
          <p:nvPr/>
        </p:nvSpPr>
        <p:spPr>
          <a:xfrm rot="5400000">
            <a:off x="3818967" y="4726661"/>
            <a:ext cx="1843582" cy="268910"/>
          </a:xfrm>
          <a:prstGeom prst="triangle">
            <a:avLst/>
          </a:prstGeom>
          <a:solidFill>
            <a:schemeClr val="accent2">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noAutofit/>
          </a:bodyPr>
          <a:lstStyle/>
          <a:p>
            <a:pPr algn="ctr"/>
            <a:endParaRPr kumimoji="1" lang="ja-JP" altLang="en-US" sz="1200" b="1">
              <a:solidFill>
                <a:schemeClr val="accent1"/>
              </a:solidFill>
              <a:latin typeface="+mn-ea"/>
              <a:cs typeface="Arial" panose="020B0604020202020204" pitchFamily="34" charset="0"/>
            </a:endParaRPr>
          </a:p>
        </p:txBody>
      </p:sp>
      <p:sp>
        <p:nvSpPr>
          <p:cNvPr id="42" name="正方形/長方形 41">
            <a:extLst>
              <a:ext uri="{FF2B5EF4-FFF2-40B4-BE49-F238E27FC236}">
                <a16:creationId xmlns:a16="http://schemas.microsoft.com/office/drawing/2014/main" id="{0EAD6499-3E3A-AB19-241C-8DC76160F3DA}"/>
              </a:ext>
            </a:extLst>
          </p:cNvPr>
          <p:cNvSpPr/>
          <p:nvPr/>
        </p:nvSpPr>
        <p:spPr>
          <a:xfrm>
            <a:off x="987641" y="3356991"/>
            <a:ext cx="3163043" cy="470561"/>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p>
            <a:r>
              <a:rPr kumimoji="1" lang="en-US" altLang="ja-JP" sz="1100" b="1" dirty="0">
                <a:solidFill>
                  <a:schemeClr val="accent2"/>
                </a:solidFill>
                <a:latin typeface="+mn-ea"/>
                <a:cs typeface="Arial" panose="020B0604020202020204" pitchFamily="34" charset="0"/>
              </a:rPr>
              <a:t>【</a:t>
            </a:r>
            <a:r>
              <a:rPr kumimoji="1" lang="ja-JP" altLang="en-US" sz="1100" b="1">
                <a:solidFill>
                  <a:schemeClr val="accent2"/>
                </a:solidFill>
                <a:latin typeface="+mn-ea"/>
                <a:cs typeface="Arial" panose="020B0604020202020204" pitchFamily="34" charset="0"/>
              </a:rPr>
              <a:t>過去の</a:t>
            </a:r>
            <a:r>
              <a:rPr lang="ja-JP" altLang="en-US" sz="1100" b="1">
                <a:solidFill>
                  <a:schemeClr val="accent2"/>
                </a:solidFill>
                <a:latin typeface="+mn-ea"/>
                <a:cs typeface="Arial" panose="020B0604020202020204" pitchFamily="34" charset="0"/>
              </a:rPr>
              <a:t>地域・業界の環境</a:t>
            </a:r>
            <a:r>
              <a:rPr kumimoji="1" lang="en-US" altLang="ja-JP" sz="1100" b="1" dirty="0">
                <a:solidFill>
                  <a:schemeClr val="accent2"/>
                </a:solidFill>
                <a:latin typeface="+mn-ea"/>
                <a:cs typeface="Arial" panose="020B0604020202020204" pitchFamily="34" charset="0"/>
              </a:rPr>
              <a:t>】</a:t>
            </a:r>
          </a:p>
          <a:p>
            <a:r>
              <a:rPr kumimoji="1" lang="ja-JP" altLang="en-US" sz="1100" b="1">
                <a:solidFill>
                  <a:schemeClr val="accent2"/>
                </a:solidFill>
                <a:latin typeface="+mn-ea"/>
                <a:cs typeface="Arial" panose="020B0604020202020204" pitchFamily="34" charset="0"/>
              </a:rPr>
              <a:t>●●</a:t>
            </a:r>
            <a:r>
              <a:rPr lang="ja-JP" altLang="en-US" sz="1100" b="1">
                <a:solidFill>
                  <a:schemeClr val="accent2"/>
                </a:solidFill>
                <a:latin typeface="+mn-ea"/>
                <a:cs typeface="Arial" panose="020B0604020202020204" pitchFamily="34" charset="0"/>
              </a:rPr>
              <a:t>の実施と</a:t>
            </a:r>
            <a:r>
              <a:rPr kumimoji="1" lang="ja-JP" altLang="en-US" sz="1100" b="1">
                <a:solidFill>
                  <a:schemeClr val="accent2"/>
                </a:solidFill>
                <a:latin typeface="+mn-ea"/>
                <a:cs typeface="Arial" panose="020B0604020202020204" pitchFamily="34" charset="0"/>
              </a:rPr>
              <a:t>●●の着実な拡大</a:t>
            </a:r>
          </a:p>
        </p:txBody>
      </p:sp>
      <p:sp>
        <p:nvSpPr>
          <p:cNvPr id="43" name="正方形/長方形 42">
            <a:extLst>
              <a:ext uri="{FF2B5EF4-FFF2-40B4-BE49-F238E27FC236}">
                <a16:creationId xmlns:a16="http://schemas.microsoft.com/office/drawing/2014/main" id="{1234D72F-87AF-8867-DEC5-900963CFC88A}"/>
              </a:ext>
            </a:extLst>
          </p:cNvPr>
          <p:cNvSpPr/>
          <p:nvPr/>
        </p:nvSpPr>
        <p:spPr>
          <a:xfrm>
            <a:off x="5325975" y="3356991"/>
            <a:ext cx="2994730" cy="470561"/>
          </a:xfrm>
          <a:prstGeom prst="rect">
            <a:avLst/>
          </a:prstGeom>
          <a:solidFill>
            <a:schemeClr val="accent2">
              <a:lumMod val="40000"/>
              <a:lumOff val="6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p>
            <a:r>
              <a:rPr kumimoji="1" lang="en-US" altLang="ja-JP" sz="1100" b="1" dirty="0">
                <a:solidFill>
                  <a:schemeClr val="accent2"/>
                </a:solidFill>
                <a:latin typeface="+mn-ea"/>
                <a:cs typeface="Arial" panose="020B0604020202020204" pitchFamily="34" charset="0"/>
              </a:rPr>
              <a:t>【</a:t>
            </a:r>
            <a:r>
              <a:rPr kumimoji="1" lang="ja-JP" altLang="en-US" sz="1100" b="1">
                <a:solidFill>
                  <a:schemeClr val="accent2"/>
                </a:solidFill>
                <a:latin typeface="+mn-ea"/>
                <a:cs typeface="Arial" panose="020B0604020202020204" pitchFamily="34" charset="0"/>
              </a:rPr>
              <a:t>今後の</a:t>
            </a:r>
            <a:r>
              <a:rPr lang="ja-JP" altLang="en-US" sz="1100" b="1">
                <a:solidFill>
                  <a:schemeClr val="accent2"/>
                </a:solidFill>
                <a:latin typeface="+mn-ea"/>
                <a:cs typeface="Arial" panose="020B0604020202020204" pitchFamily="34" charset="0"/>
              </a:rPr>
              <a:t>地域・業界として目指すところ</a:t>
            </a:r>
            <a:r>
              <a:rPr kumimoji="1" lang="en-US" altLang="ja-JP" sz="1100" b="1" dirty="0">
                <a:solidFill>
                  <a:schemeClr val="accent2"/>
                </a:solidFill>
                <a:latin typeface="+mn-ea"/>
                <a:cs typeface="Arial" panose="020B0604020202020204" pitchFamily="34" charset="0"/>
              </a:rPr>
              <a:t>】</a:t>
            </a:r>
          </a:p>
          <a:p>
            <a:r>
              <a:rPr kumimoji="1" lang="ja-JP" altLang="en-US" sz="1100" b="1">
                <a:solidFill>
                  <a:schemeClr val="accent2"/>
                </a:solidFill>
                <a:latin typeface="+mn-ea"/>
                <a:cs typeface="Arial" panose="020B0604020202020204" pitchFamily="34" charset="0"/>
              </a:rPr>
              <a:t>●●領域へのシフトと●●領域への対応</a:t>
            </a:r>
          </a:p>
        </p:txBody>
      </p:sp>
      <p:cxnSp>
        <p:nvCxnSpPr>
          <p:cNvPr id="45" name="直線コネクタ 44">
            <a:extLst>
              <a:ext uri="{FF2B5EF4-FFF2-40B4-BE49-F238E27FC236}">
                <a16:creationId xmlns:a16="http://schemas.microsoft.com/office/drawing/2014/main" id="{CDAA4A94-FBD0-603E-B020-F3F129CD992E}"/>
              </a:ext>
            </a:extLst>
          </p:cNvPr>
          <p:cNvCxnSpPr/>
          <p:nvPr/>
        </p:nvCxnSpPr>
        <p:spPr>
          <a:xfrm>
            <a:off x="2432720" y="3717032"/>
            <a:ext cx="0" cy="25200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cxnSp>
        <p:nvCxnSpPr>
          <p:cNvPr id="47" name="直線コネクタ 46">
            <a:extLst>
              <a:ext uri="{FF2B5EF4-FFF2-40B4-BE49-F238E27FC236}">
                <a16:creationId xmlns:a16="http://schemas.microsoft.com/office/drawing/2014/main" id="{178CD88F-BBAE-9071-8200-4E6D829EABDF}"/>
              </a:ext>
            </a:extLst>
          </p:cNvPr>
          <p:cNvCxnSpPr/>
          <p:nvPr/>
        </p:nvCxnSpPr>
        <p:spPr>
          <a:xfrm>
            <a:off x="6753200" y="3717032"/>
            <a:ext cx="0" cy="25200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EBB0EE5E-58E9-A64B-09C4-CCAADB7BE1CF}"/>
              </a:ext>
            </a:extLst>
          </p:cNvPr>
          <p:cNvSpPr/>
          <p:nvPr/>
        </p:nvSpPr>
        <p:spPr>
          <a:xfrm>
            <a:off x="3224808" y="5999642"/>
            <a:ext cx="3031900" cy="627487"/>
          </a:xfrm>
          <a:prstGeom prst="rect">
            <a:avLst/>
          </a:prstGeom>
          <a:solidFill>
            <a:schemeClr val="accent3">
              <a:lumMod val="20000"/>
              <a:lumOff val="8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p>
            <a:r>
              <a:rPr kumimoji="1" lang="en-US" altLang="ja-JP" sz="1100" b="1" dirty="0">
                <a:solidFill>
                  <a:schemeClr val="accent2"/>
                </a:solidFill>
                <a:latin typeface="+mn-ea"/>
                <a:cs typeface="Arial" panose="020B0604020202020204" pitchFamily="34" charset="0"/>
              </a:rPr>
              <a:t>【</a:t>
            </a:r>
            <a:r>
              <a:rPr kumimoji="1" lang="ja-JP" altLang="en-US" sz="1100" b="1" dirty="0">
                <a:solidFill>
                  <a:schemeClr val="accent2"/>
                </a:solidFill>
                <a:latin typeface="+mn-ea"/>
                <a:cs typeface="Arial" panose="020B0604020202020204" pitchFamily="34" charset="0"/>
              </a:rPr>
              <a:t>ギャップを埋めるために必要なこと</a:t>
            </a:r>
            <a:r>
              <a:rPr kumimoji="1" lang="en-US" altLang="ja-JP" sz="1100" b="1" dirty="0">
                <a:solidFill>
                  <a:schemeClr val="accent2"/>
                </a:solidFill>
                <a:latin typeface="+mn-ea"/>
                <a:cs typeface="Arial" panose="020B0604020202020204" pitchFamily="34" charset="0"/>
              </a:rPr>
              <a:t>】</a:t>
            </a:r>
          </a:p>
          <a:p>
            <a:pPr marL="171450" indent="-171450">
              <a:buFont typeface="Wingdings" panose="05000000000000000000" pitchFamily="2" charset="2"/>
              <a:buChar char="ü"/>
            </a:pPr>
            <a:r>
              <a:rPr kumimoji="1" lang="ja-JP" altLang="en-US" sz="1100" b="1" dirty="0">
                <a:solidFill>
                  <a:schemeClr val="accent2"/>
                </a:solidFill>
                <a:latin typeface="+mn-ea"/>
                <a:cs typeface="Arial" panose="020B0604020202020204" pitchFamily="34" charset="0"/>
              </a:rPr>
              <a:t>●●の基本的な知識を得るための学習</a:t>
            </a:r>
            <a:endParaRPr kumimoji="1" lang="en-US" altLang="ja-JP" sz="1100" b="1" dirty="0">
              <a:solidFill>
                <a:schemeClr val="accent2"/>
              </a:solidFill>
              <a:latin typeface="+mn-ea"/>
              <a:cs typeface="Arial" panose="020B0604020202020204" pitchFamily="34" charset="0"/>
            </a:endParaRPr>
          </a:p>
          <a:p>
            <a:pPr marL="171450" indent="-171450">
              <a:buFont typeface="Wingdings" panose="05000000000000000000" pitchFamily="2" charset="2"/>
              <a:buChar char="ü"/>
            </a:pPr>
            <a:r>
              <a:rPr kumimoji="1" lang="ja-JP" altLang="en-US" sz="1100" b="1" dirty="0">
                <a:solidFill>
                  <a:schemeClr val="accent2"/>
                </a:solidFill>
                <a:latin typeface="+mn-ea"/>
                <a:cs typeface="Arial" panose="020B0604020202020204" pitchFamily="34" charset="0"/>
              </a:rPr>
              <a:t>●●の方向性について議論できる場</a:t>
            </a:r>
            <a:endParaRPr kumimoji="1" lang="en-US" altLang="ja-JP" sz="1100" b="1" dirty="0">
              <a:solidFill>
                <a:schemeClr val="accent2"/>
              </a:solidFill>
              <a:latin typeface="+mn-ea"/>
              <a:cs typeface="Arial" panose="020B0604020202020204" pitchFamily="34" charset="0"/>
            </a:endParaRPr>
          </a:p>
        </p:txBody>
      </p:sp>
      <p:cxnSp>
        <p:nvCxnSpPr>
          <p:cNvPr id="49" name="直線コネクタ 48">
            <a:extLst>
              <a:ext uri="{FF2B5EF4-FFF2-40B4-BE49-F238E27FC236}">
                <a16:creationId xmlns:a16="http://schemas.microsoft.com/office/drawing/2014/main" id="{53944DD9-26F5-CC20-AE4E-2D43FB1AA0D4}"/>
              </a:ext>
            </a:extLst>
          </p:cNvPr>
          <p:cNvCxnSpPr>
            <a:cxnSpLocks/>
          </p:cNvCxnSpPr>
          <p:nvPr/>
        </p:nvCxnSpPr>
        <p:spPr>
          <a:xfrm>
            <a:off x="4664968" y="5479171"/>
            <a:ext cx="0" cy="520471"/>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2" name="正方形/長方形 1">
            <a:extLst>
              <a:ext uri="{FF2B5EF4-FFF2-40B4-BE49-F238E27FC236}">
                <a16:creationId xmlns:a16="http://schemas.microsoft.com/office/drawing/2014/main" id="{75CA91BC-8396-7FF3-368D-6220E3D0B453}"/>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a:solidFill>
                  <a:schemeClr val="accent1"/>
                </a:solidFill>
                <a:latin typeface="+mn-ea"/>
                <a:cs typeface="Arial" panose="020B0604020202020204" pitchFamily="34" charset="0"/>
              </a:rPr>
              <a:t>講座タイプ：地域・業界</a:t>
            </a:r>
            <a:r>
              <a:rPr lang="ja-JP" altLang="en-US" sz="1400" b="1">
                <a:solidFill>
                  <a:schemeClr val="accent1"/>
                </a:solidFill>
                <a:latin typeface="+mn-ea"/>
                <a:cs typeface="Arial" panose="020B0604020202020204" pitchFamily="34" charset="0"/>
              </a:rPr>
              <a:t>人材育成</a:t>
            </a:r>
            <a:r>
              <a:rPr kumimoji="1" lang="ja-JP" altLang="en-US" sz="1400" b="1">
                <a:solidFill>
                  <a:schemeClr val="accent1"/>
                </a:solidFill>
                <a:latin typeface="+mn-ea"/>
                <a:cs typeface="Arial" panose="020B0604020202020204" pitchFamily="34" charset="0"/>
              </a:rPr>
              <a:t>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企業人材育成型を選択した場合は不要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64890487"/>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heme/theme1.xml><?xml version="1.0" encoding="utf-8"?>
<a:theme xmlns:a="http://schemas.openxmlformats.org/drawingml/2006/main" name="JISSUI提案書用">
  <a:themeElements>
    <a:clrScheme name="JISSUIカラー">
      <a:dk1>
        <a:srgbClr val="000000"/>
      </a:dk1>
      <a:lt1>
        <a:srgbClr val="FFFFFF"/>
      </a:lt1>
      <a:dk2>
        <a:srgbClr val="CCCCCC"/>
      </a:dk2>
      <a:lt2>
        <a:srgbClr val="4E5059"/>
      </a:lt2>
      <a:accent1>
        <a:srgbClr val="40647F"/>
      </a:accent1>
      <a:accent2>
        <a:srgbClr val="7AABCC"/>
      </a:accent2>
      <a:accent3>
        <a:srgbClr val="B5D1E2"/>
      </a:accent3>
      <a:accent4>
        <a:srgbClr val="E57E17"/>
      </a:accent4>
      <a:accent5>
        <a:srgbClr val="BF1313"/>
      </a:accent5>
      <a:accent6>
        <a:srgbClr val="152583"/>
      </a:accent6>
      <a:hlink>
        <a:srgbClr val="E57E17"/>
      </a:hlink>
      <a:folHlink>
        <a:srgbClr val="BF1313"/>
      </a:folHlink>
    </a:clrScheme>
    <a:fontScheme name="JISSUI_提案書用">
      <a:majorFont>
        <a:latin typeface="Meiryo UI"/>
        <a:ea typeface="Meiryo UI"/>
        <a:cs typeface=""/>
      </a:majorFont>
      <a:minorFont>
        <a:latin typeface="Meiryo UI"/>
        <a:ea typeface="Meiryo UI"/>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bg1"/>
        </a:solidFill>
        <a:ln w="9525">
          <a:solidFill>
            <a:schemeClr val="accent1"/>
          </a:solidFill>
        </a:ln>
      </a:spPr>
      <a:bodyPr rtlCol="0" anchor="ctr"/>
      <a:lstStyle>
        <a:defPPr algn="ctr">
          <a:defRPr kumimoji="1" sz="1400" b="1" dirty="0" smtClean="0">
            <a:solidFill>
              <a:schemeClr val="accent1"/>
            </a:solidFill>
            <a:latin typeface="+mn-ea"/>
            <a:cs typeface="Arial" panose="020B0604020202020204" pitchFamily="34" charset="0"/>
          </a:defRPr>
        </a:defPPr>
      </a:lstStyle>
      <a:style>
        <a:lnRef idx="2">
          <a:schemeClr val="accent1">
            <a:shade val="50000"/>
          </a:schemeClr>
        </a:lnRef>
        <a:fillRef idx="1">
          <a:schemeClr val="accent1"/>
        </a:fillRef>
        <a:effectRef idx="0">
          <a:schemeClr val="accent1"/>
        </a:effectRef>
        <a:fontRef idx="minor">
          <a:schemeClr val="lt1"/>
        </a:fontRef>
      </a:style>
    </a:spDef>
    <a:lnDef>
      <a:spPr>
        <a:ln w="9525">
          <a:solidFill>
            <a:schemeClr val="tx1"/>
          </a:solidFill>
        </a:ln>
      </a:spPr>
      <a:bodyPr/>
      <a:lstStyle/>
      <a:style>
        <a:lnRef idx="1">
          <a:schemeClr val="accent1"/>
        </a:lnRef>
        <a:fillRef idx="0">
          <a:schemeClr val="accent1"/>
        </a:fillRef>
        <a:effectRef idx="0">
          <a:schemeClr val="accent1"/>
        </a:effectRef>
        <a:fontRef idx="minor">
          <a:schemeClr val="tx1"/>
        </a:fontRef>
      </a:style>
    </a:lnDef>
    <a:txDef>
      <a:spPr>
        <a:noFill/>
      </a:spPr>
      <a:bodyPr wrap="none" rtlCol="0">
        <a:spAutoFit/>
      </a:bodyPr>
      <a:lstStyle>
        <a:defPPr algn="l">
          <a:defRPr kumimoji="1" sz="1400" dirty="0" smtClean="0">
            <a:latin typeface="+mn-ea"/>
            <a:cs typeface="Arial" panose="020B0604020202020204" pitchFamily="34" charset="0"/>
          </a:defRPr>
        </a:defPPr>
      </a:lstStyle>
    </a:txDef>
  </a:objectDefaults>
  <a:extraClrSchemeLst/>
  <a:extLst>
    <a:ext uri="{05A4C25C-085E-4340-85A3-A5531E510DB2}">
      <thm15:themeFamily xmlns:thm15="http://schemas.microsoft.com/office/thememl/2012/main" name="JISSUI提案書用" id="{247C65AC-8C30-46F3-8569-75F2FE0E7BFF}" vid="{701129D0-CD4C-45FB-8FD0-9B7209CE6268}"/>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JISSUI_テンプレート</Template>
  <TotalTime>2939</TotalTime>
  <Words>7701</Words>
  <PresentationFormat>A4 210 x 297 mm</PresentationFormat>
  <Paragraphs>778</Paragraphs>
  <Slides>29</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29</vt:i4>
      </vt:variant>
    </vt:vector>
  </HeadingPairs>
  <TitlesOfParts>
    <vt:vector size="35" baseType="lpstr">
      <vt:lpstr>HGP創英角ｺﾞｼｯｸUB</vt:lpstr>
      <vt:lpstr>Meiryo UI</vt:lpstr>
      <vt:lpstr>Arial</vt:lpstr>
      <vt:lpstr>Calibri</vt:lpstr>
      <vt:lpstr>Wingdings</vt:lpstr>
      <vt:lpstr>JISSUI提案書用</vt:lpstr>
      <vt:lpstr>PowerPoint プレゼンテーション</vt:lpstr>
      <vt:lpstr>補助事業概要説明書</vt:lpstr>
      <vt:lpstr>●●社　×　●●大学</vt:lpstr>
      <vt:lpstr>PowerPoint プレゼンテーション</vt:lpstr>
      <vt:lpstr>●●社　×　●●大学</vt:lpstr>
      <vt:lpstr>●●社　×　●●大学</vt:lpstr>
      <vt:lpstr>●●社　×　●●大学</vt:lpstr>
      <vt:lpstr>●●社　×　●●大学</vt:lpstr>
      <vt:lpstr>●●社　×　●●大学</vt:lpstr>
      <vt:lpstr>●●社　×　●●大学</vt:lpstr>
      <vt:lpstr>●●社　×　●●大学</vt:lpstr>
      <vt:lpstr>PowerPoint プレゼンテーション</vt:lpstr>
      <vt:lpstr>●●社　×　●●大学</vt:lpstr>
      <vt:lpstr>●●社　×　●●大学</vt:lpstr>
      <vt:lpstr>●●社　×　●●大学</vt:lpstr>
      <vt:lpstr>●●社　×　●●大学</vt:lpstr>
      <vt:lpstr>●●社　×　●●大学</vt:lpstr>
      <vt:lpstr>●●社　×　●●大学</vt:lpstr>
      <vt:lpstr>PowerPoint プレゼンテーション</vt:lpstr>
      <vt:lpstr>●●社　×　●●大学</vt:lpstr>
      <vt:lpstr>●●社　×　●●大学</vt:lpstr>
      <vt:lpstr>PowerPoint プレゼンテーション</vt:lpstr>
      <vt:lpstr>●●社　×　●●大学</vt:lpstr>
      <vt:lpstr>●●社　×　●●大学</vt:lpstr>
      <vt:lpstr>●●社　×　●●大学</vt:lpstr>
      <vt:lpstr>PowerPoint プレゼンテーション</vt:lpstr>
      <vt:lpstr>●●社　×　●●大学</vt:lpstr>
      <vt:lpstr>●●社　×　●●大学</vt:lpstr>
      <vt:lpstr>●●社　×　●●大学</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2020-08-24T05:40:58Z</cp:lastPrinted>
  <dcterms:created xsi:type="dcterms:W3CDTF">2022-05-05T03:39:01Z</dcterms:created>
  <dcterms:modified xsi:type="dcterms:W3CDTF">2024-04-04T08:53:03Z</dcterms:modified>
</cp:coreProperties>
</file>